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xls" ContentType="application/vnd.ms-excel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556" r:id="rId2"/>
    <p:sldId id="557" r:id="rId3"/>
    <p:sldId id="558" r:id="rId4"/>
    <p:sldId id="559" r:id="rId5"/>
    <p:sldId id="560" r:id="rId6"/>
    <p:sldId id="561" r:id="rId7"/>
    <p:sldId id="562" r:id="rId8"/>
    <p:sldId id="563" r:id="rId9"/>
    <p:sldId id="564" r:id="rId10"/>
    <p:sldId id="565" r:id="rId11"/>
    <p:sldId id="566" r:id="rId12"/>
    <p:sldId id="567" r:id="rId13"/>
    <p:sldId id="568" r:id="rId14"/>
    <p:sldId id="569" r:id="rId15"/>
    <p:sldId id="570" r:id="rId16"/>
    <p:sldId id="571" r:id="rId17"/>
    <p:sldId id="572" r:id="rId18"/>
    <p:sldId id="573" r:id="rId19"/>
    <p:sldId id="574" r:id="rId20"/>
    <p:sldId id="575" r:id="rId21"/>
    <p:sldId id="576" r:id="rId22"/>
    <p:sldId id="577" r:id="rId23"/>
    <p:sldId id="578" r:id="rId24"/>
    <p:sldId id="579" r:id="rId25"/>
    <p:sldId id="580" r:id="rId26"/>
    <p:sldId id="581" r:id="rId27"/>
    <p:sldId id="582" r:id="rId28"/>
    <p:sldId id="583" r:id="rId29"/>
    <p:sldId id="584" r:id="rId30"/>
    <p:sldId id="585" r:id="rId31"/>
    <p:sldId id="586" r:id="rId32"/>
    <p:sldId id="587" r:id="rId33"/>
    <p:sldId id="588" r:id="rId34"/>
    <p:sldId id="589" r:id="rId35"/>
    <p:sldId id="590" r:id="rId36"/>
    <p:sldId id="591" r:id="rId37"/>
    <p:sldId id="592" r:id="rId38"/>
    <p:sldId id="593" r:id="rId39"/>
    <p:sldId id="594" r:id="rId40"/>
    <p:sldId id="595" r:id="rId41"/>
    <p:sldId id="596" r:id="rId42"/>
    <p:sldId id="597" r:id="rId43"/>
    <p:sldId id="605" r:id="rId44"/>
    <p:sldId id="606" r:id="rId45"/>
    <p:sldId id="598" r:id="rId46"/>
    <p:sldId id="599" r:id="rId47"/>
    <p:sldId id="600" r:id="rId48"/>
    <p:sldId id="601" r:id="rId49"/>
    <p:sldId id="602" r:id="rId50"/>
    <p:sldId id="604" r:id="rId51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17">
          <p15:clr>
            <a:srgbClr val="A4A3A4"/>
          </p15:clr>
        </p15:guide>
        <p15:guide id="2" orient="horz" pos="1847">
          <p15:clr>
            <a:srgbClr val="A4A3A4"/>
          </p15:clr>
        </p15:guide>
        <p15:guide id="3" orient="horz" pos="657">
          <p15:clr>
            <a:srgbClr val="A4A3A4"/>
          </p15:clr>
        </p15:guide>
        <p15:guide id="4" orient="horz" pos="4032">
          <p15:clr>
            <a:srgbClr val="A4A3A4"/>
          </p15:clr>
        </p15:guide>
        <p15:guide id="5" orient="horz" pos="934">
          <p15:clr>
            <a:srgbClr val="A4A3A4"/>
          </p15:clr>
        </p15:guide>
        <p15:guide id="6" orient="horz" pos="3749">
          <p15:clr>
            <a:srgbClr val="A4A3A4"/>
          </p15:clr>
        </p15:guide>
        <p15:guide id="7" orient="horz" pos="1075">
          <p15:clr>
            <a:srgbClr val="A4A3A4"/>
          </p15:clr>
        </p15:guide>
        <p15:guide id="8" orient="horz" pos="1203">
          <p15:clr>
            <a:srgbClr val="A4A3A4"/>
          </p15:clr>
        </p15:guide>
        <p15:guide id="9" orient="horz" pos="4199">
          <p15:clr>
            <a:srgbClr val="A4A3A4"/>
          </p15:clr>
        </p15:guide>
        <p15:guide id="10" orient="horz" pos="1728">
          <p15:clr>
            <a:srgbClr val="A4A3A4"/>
          </p15:clr>
        </p15:guide>
        <p15:guide id="11" orient="horz" pos="1729">
          <p15:clr>
            <a:srgbClr val="A4A3A4"/>
          </p15:clr>
        </p15:guide>
        <p15:guide id="12" orient="horz" pos="4140">
          <p15:clr>
            <a:srgbClr val="A4A3A4"/>
          </p15:clr>
        </p15:guide>
        <p15:guide id="13" pos="3022">
          <p15:clr>
            <a:srgbClr val="A4A3A4"/>
          </p15:clr>
        </p15:guide>
        <p15:guide id="14" pos="5477">
          <p15:clr>
            <a:srgbClr val="A4A3A4"/>
          </p15:clr>
        </p15:guide>
        <p15:guide id="15" pos="4319">
          <p15:clr>
            <a:srgbClr val="A4A3A4"/>
          </p15:clr>
        </p15:guide>
        <p15:guide id="16" pos="1470">
          <p15:clr>
            <a:srgbClr val="A4A3A4"/>
          </p15:clr>
        </p15:guide>
        <p15:guide id="17" pos="281">
          <p15:clr>
            <a:srgbClr val="A4A3A4"/>
          </p15:clr>
        </p15:guide>
        <p15:guide id="18" pos="2741">
          <p15:clr>
            <a:srgbClr val="A4A3A4"/>
          </p15:clr>
        </p15:guide>
        <p15:guide id="19" pos="28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0015"/>
    <a:srgbClr val="0092D2"/>
    <a:srgbClr val="009CD1"/>
    <a:srgbClr val="B1B9BD"/>
    <a:srgbClr val="89979D"/>
    <a:srgbClr val="62747C"/>
    <a:srgbClr val="3B515B"/>
    <a:srgbClr val="DCDCDC"/>
    <a:srgbClr val="B4B4B4"/>
    <a:srgbClr val="88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 autoAdjust="0"/>
    <p:restoredTop sz="85714"/>
  </p:normalViewPr>
  <p:slideViewPr>
    <p:cSldViewPr snapToGrid="0" snapToObjects="1">
      <p:cViewPr varScale="1">
        <p:scale>
          <a:sx n="81" d="100"/>
          <a:sy n="81" d="100"/>
        </p:scale>
        <p:origin x="776" y="184"/>
      </p:cViewPr>
      <p:guideLst>
        <p:guide orient="horz" pos="3717"/>
        <p:guide orient="horz" pos="1847"/>
        <p:guide orient="horz" pos="657"/>
        <p:guide orient="horz" pos="4032"/>
        <p:guide orient="horz" pos="934"/>
        <p:guide orient="horz" pos="3749"/>
        <p:guide orient="horz" pos="1075"/>
        <p:guide orient="horz" pos="1203"/>
        <p:guide orient="horz" pos="4199"/>
        <p:guide orient="horz" pos="1728"/>
        <p:guide orient="horz" pos="1729"/>
        <p:guide orient="horz" pos="4140"/>
        <p:guide pos="3022"/>
        <p:guide pos="5477"/>
        <p:guide pos="4319"/>
        <p:guide pos="1470"/>
        <p:guide pos="281"/>
        <p:guide pos="2741"/>
        <p:guide pos="28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TheSans UHH Bold Caps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B03B8-5142-5243-8747-1F305A937668}" type="datetimeFigureOut">
              <a:rPr lang="de-DE" smtClean="0">
                <a:latin typeface="TheSans UHH Bold Caps"/>
              </a:rPr>
              <a:t>04.11.18</a:t>
            </a:fld>
            <a:endParaRPr lang="de-DE" dirty="0">
              <a:latin typeface="TheSans UHH Bold Caps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TheSans UHH Bold Cap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C051A-4269-3349-B3CC-0AFD8485E50A}" type="slidenum">
              <a:rPr lang="de-DE" smtClean="0">
                <a:latin typeface="TheSans UHH Bold Caps"/>
              </a:rPr>
              <a:t>‹#›</a:t>
            </a:fld>
            <a:endParaRPr lang="de-DE" dirty="0">
              <a:latin typeface="TheSans UHH Bold Caps"/>
            </a:endParaRPr>
          </a:p>
        </p:txBody>
      </p:sp>
    </p:spTree>
    <p:extLst>
      <p:ext uri="{BB962C8B-B14F-4D97-AF65-F5344CB8AC3E}">
        <p14:creationId xmlns:p14="http://schemas.microsoft.com/office/powerpoint/2010/main" val="14613886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heSans UHH Bold Caps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heSans UHH Bold Caps"/>
              </a:defRPr>
            </a:lvl1pPr>
          </a:lstStyle>
          <a:p>
            <a:fld id="{FC7BB34A-E9E0-164A-AE59-348CE25F601F}" type="datetimeFigureOut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heSans UHH Bold Caps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heSans UHH Bold Caps"/>
              </a:defRPr>
            </a:lvl1pPr>
          </a:lstStyle>
          <a:p>
            <a:fld id="{0053D800-90B3-984F-9A52-23098A3E953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0290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TheSans UHH Bold Cap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TheSans UHH Bold Caps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TheSans UHH Bold Caps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TheSans UHH Bold Caps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TheSans UHH Bold Caps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nhaltsplatzhalter 20"/>
          <p:cNvSpPr>
            <a:spLocks noGrp="1"/>
          </p:cNvSpPr>
          <p:nvPr>
            <p:ph sz="quarter" idx="12" hasCustomPrompt="1"/>
          </p:nvPr>
        </p:nvSpPr>
        <p:spPr>
          <a:xfrm>
            <a:off x="342001" y="4425480"/>
            <a:ext cx="6098914" cy="1181873"/>
          </a:xfrm>
          <a:prstGeom prst="rect">
            <a:avLst/>
          </a:prstGeom>
        </p:spPr>
        <p:txBody>
          <a:bodyPr vert="horz" tIns="46800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400" b="0" i="0">
                <a:solidFill>
                  <a:srgbClr val="000000"/>
                </a:solidFill>
                <a:latin typeface="TheSans UHH Bold Caps"/>
                <a:cs typeface="TheSans UHH Bold Cap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TITLE OF PRESENTATION</a:t>
            </a:r>
            <a:endParaRPr lang="de-DE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41314" y="3944230"/>
            <a:ext cx="6099602" cy="4810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TheSans UHH Bold Caps"/>
                <a:cs typeface="TheSans UHH Bold Caps"/>
              </a:defRPr>
            </a:lvl1pPr>
          </a:lstStyle>
          <a:p>
            <a:pPr lvl="0"/>
            <a:r>
              <a:rPr lang="de-DE" dirty="0" smtClean="0"/>
              <a:t>Name OF PRESENTER</a:t>
            </a:r>
            <a:endParaRPr lang="de-DE" dirty="0"/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442393"/>
            <a:ext cx="907185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446388" y="6442393"/>
            <a:ext cx="4522788" cy="365125"/>
          </a:xfrm>
        </p:spPr>
        <p:txBody>
          <a:bodyPr/>
          <a:lstStyle/>
          <a:p>
            <a:endParaRPr lang="de-DE" dirty="0" smtClean="0"/>
          </a:p>
        </p:txBody>
      </p:sp>
      <p:pic>
        <p:nvPicPr>
          <p:cNvPr id="5" name="Picture 4" descr="LT_logo_newsitem_575x5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9700"/>
            <a:ext cx="1262785" cy="1262785"/>
          </a:xfrm>
          <a:prstGeom prst="rect">
            <a:avLst/>
          </a:prstGeom>
        </p:spPr>
      </p:pic>
      <p:sp>
        <p:nvSpPr>
          <p:cNvPr id="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498600" y="161901"/>
            <a:ext cx="4800600" cy="866800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VENUE</a:t>
            </a:r>
          </a:p>
          <a:p>
            <a:pPr lvl="0"/>
            <a:r>
              <a:rPr lang="de-DE" dirty="0" smtClean="0"/>
              <a:t>DATE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354700" y="5607353"/>
            <a:ext cx="7074799" cy="433400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18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err="1" smtClean="0"/>
              <a:t>email@informatik.uni-hamburg.de</a:t>
            </a:r>
            <a:endParaRPr lang="de-DE" dirty="0" smtClean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176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58775" y="6553200"/>
            <a:ext cx="7958138" cy="2317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/>
              <a:t>SS2016</a:t>
            </a:r>
            <a:r>
              <a:rPr lang="de-DE" dirty="0" smtClean="0"/>
              <a:t>  |  Computer Science Department  |   FG LT  -  Prof. Dr. Chris Biemann  |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4789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7443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25600"/>
            <a:ext cx="8229600" cy="4648200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1pPr>
            <a:lvl2pPr marL="504000" indent="-252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Pct val="100000"/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2pPr>
            <a:lvl3pPr marL="756000" indent="-252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858C"/>
              </a:buClr>
              <a:buFont typeface="Lucida Grande"/>
              <a:buChar char="▪"/>
              <a:defRPr sz="2000">
                <a:latin typeface="TheSans UHH Regular"/>
                <a:cs typeface="TheSans UHH Regular"/>
              </a:defRPr>
            </a:lvl3pPr>
            <a:lvl4pPr marL="756000" indent="-25200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4pPr>
            <a:lvl5pPr marL="756000" indent="-25200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DE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57200" y="314300"/>
            <a:ext cx="5892800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Title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endParaRPr lang="de-DE" dirty="0" smtClean="0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442393"/>
            <a:ext cx="907185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446388" y="6442393"/>
            <a:ext cx="4522788" cy="365125"/>
          </a:xfrm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71727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57199" y="1638300"/>
            <a:ext cx="8229602" cy="4660899"/>
          </a:xfrm>
          <a:prstGeom prst="rect">
            <a:avLst/>
          </a:prstGeom>
        </p:spPr>
        <p:txBody>
          <a:bodyPr lIns="0" t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 baseline="0">
                <a:latin typeface="TheSans UHH Regular"/>
                <a:cs typeface="TheSans UHH Regular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 </a:t>
            </a:r>
            <a:r>
              <a:rPr lang="de-DE" dirty="0" err="1" smtClean="0"/>
              <a:t>Hamburgefonts</a:t>
            </a:r>
            <a:r>
              <a:rPr lang="de-DE" dirty="0" smtClean="0"/>
              <a:t>, </a:t>
            </a:r>
            <a:r>
              <a:rPr lang="de-DE" dirty="0" err="1" smtClean="0"/>
              <a:t>Rafgenduks</a:t>
            </a:r>
            <a:r>
              <a:rPr lang="de-DE" dirty="0" smtClean="0"/>
              <a:t> oder </a:t>
            </a:r>
            <a:r>
              <a:rPr lang="de-DE" dirty="0" err="1" smtClean="0"/>
              <a:t>Handgloves</a:t>
            </a:r>
            <a:r>
              <a:rPr lang="de-DE" dirty="0" smtClean="0"/>
              <a:t>, um Schriften zu testen. Manchmal Sätze, die alle Buchstaben des Alphabets enthalten - man nennt diese Sätze »</a:t>
            </a:r>
            <a:r>
              <a:rPr lang="de-DE" dirty="0" err="1" smtClean="0"/>
              <a:t>Pangrams</a:t>
            </a:r>
            <a:r>
              <a:rPr lang="de-DE" dirty="0" smtClean="0"/>
              <a:t>«. 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57201" y="339700"/>
            <a:ext cx="5867400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Title </a:t>
            </a:r>
            <a:r>
              <a:rPr lang="de-DE" dirty="0" err="1" smtClean="0"/>
              <a:t>of</a:t>
            </a:r>
            <a:r>
              <a:rPr lang="de-DE" dirty="0" smtClean="0"/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386636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perden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57200" y="1625600"/>
            <a:ext cx="8229600" cy="4673600"/>
          </a:xfrm>
          <a:prstGeom prst="rect">
            <a:avLst/>
          </a:prstGeom>
        </p:spPr>
        <p:txBody>
          <a:bodyPr wrap="square" lIns="0" tIns="0" bIns="0" numCol="2" spcCol="18000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 sz="1200" b="0" i="0" u="none" baseline="0">
                <a:effectLst/>
                <a:latin typeface="TheSans UHH Bold"/>
                <a:cs typeface="TheSans UHH Bold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/>
            </a:pPr>
            <a:r>
              <a:rPr lang="de-DE" dirty="0" smtClean="0"/>
              <a:t>ACHTUNG: Diese Folie ist ausschließlich für den Textversand gedacht, nicht für die Präsentation am </a:t>
            </a:r>
            <a:r>
              <a:rPr lang="de-DE" dirty="0" err="1" smtClean="0"/>
              <a:t>Beamer</a:t>
            </a:r>
            <a:r>
              <a:rPr lang="de-DE" dirty="0" smtClean="0"/>
              <a:t>!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/>
            </a:pPr>
            <a:endParaRPr lang="de-DE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/>
            </a:pPr>
            <a:r>
              <a:rPr lang="de-DE" dirty="0" smtClean="0"/>
              <a:t>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 </a:t>
            </a:r>
            <a:r>
              <a:rPr lang="de-DE" dirty="0" err="1" smtClean="0"/>
              <a:t>Hamburgefonts</a:t>
            </a:r>
            <a:r>
              <a:rPr lang="de-DE" dirty="0" smtClean="0"/>
              <a:t>, </a:t>
            </a:r>
            <a:r>
              <a:rPr lang="de-DE" dirty="0" err="1" smtClean="0"/>
              <a:t>Rafgenduks</a:t>
            </a:r>
            <a:r>
              <a:rPr lang="de-DE" dirty="0" smtClean="0"/>
              <a:t> oder </a:t>
            </a:r>
            <a:r>
              <a:rPr lang="de-DE" dirty="0" err="1" smtClean="0"/>
              <a:t>Handgloves</a:t>
            </a:r>
            <a:r>
              <a:rPr lang="de-DE" dirty="0" smtClean="0"/>
              <a:t>, um Schriften zu testen. Manchmal Sätze, die alle Buchstaben des Alphabets enthalten - man nennt diese Sätze »</a:t>
            </a:r>
            <a:r>
              <a:rPr lang="de-DE" dirty="0" err="1" smtClean="0"/>
              <a:t>Pangrams</a:t>
            </a:r>
            <a:r>
              <a:rPr lang="de-DE" dirty="0" smtClean="0"/>
              <a:t>«. Sehr bekannt ist dieser: The quick </a:t>
            </a:r>
            <a:r>
              <a:rPr lang="de-DE" dirty="0" err="1" smtClean="0"/>
              <a:t>brown</a:t>
            </a:r>
            <a:r>
              <a:rPr lang="de-DE" dirty="0" smtClean="0"/>
              <a:t> </a:t>
            </a:r>
            <a:r>
              <a:rPr lang="de-DE" dirty="0" err="1" smtClean="0"/>
              <a:t>fox</a:t>
            </a:r>
            <a:r>
              <a:rPr lang="de-DE" dirty="0" smtClean="0"/>
              <a:t> </a:t>
            </a:r>
            <a:r>
              <a:rPr lang="de-DE" dirty="0" err="1" smtClean="0"/>
              <a:t>jumps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lazy</a:t>
            </a:r>
            <a:r>
              <a:rPr lang="de-DE" dirty="0" smtClean="0"/>
              <a:t> </a:t>
            </a:r>
            <a:r>
              <a:rPr lang="de-DE" dirty="0" err="1" smtClean="0"/>
              <a:t>old</a:t>
            </a:r>
            <a:r>
              <a:rPr lang="de-DE" dirty="0" smtClean="0"/>
              <a:t> </a:t>
            </a:r>
            <a:r>
              <a:rPr lang="de-DE" dirty="0" err="1" smtClean="0"/>
              <a:t>dog</a:t>
            </a:r>
            <a:r>
              <a:rPr lang="de-DE" dirty="0" smtClean="0"/>
              <a:t>. Oft werden in </a:t>
            </a:r>
            <a:r>
              <a:rPr lang="de-DE" dirty="0" err="1" smtClean="0"/>
              <a:t>Typoblindtexte</a:t>
            </a:r>
            <a:r>
              <a:rPr lang="de-DE" dirty="0" smtClean="0"/>
              <a:t> auch fremdsprachige Satzteile eingebaut (AVAIL®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Wefox</a:t>
            </a:r>
            <a:r>
              <a:rPr lang="de-DE" dirty="0" smtClean="0"/>
              <a:t>™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aussi</a:t>
            </a:r>
            <a:r>
              <a:rPr lang="de-DE" dirty="0" smtClean="0"/>
              <a:t> la </a:t>
            </a:r>
            <a:r>
              <a:rPr lang="de-DE" dirty="0" err="1" smtClean="0"/>
              <a:t>Kerning</a:t>
            </a:r>
            <a:r>
              <a:rPr lang="de-DE" dirty="0" smtClean="0"/>
              <a:t>), um die Wirkung in anderen Sprachen zu testen. In Lateinisch sieht zum Beispiel fast jede Schrift gut aus. </a:t>
            </a:r>
            <a:r>
              <a:rPr lang="de-DE" dirty="0" err="1" smtClean="0"/>
              <a:t>Quod</a:t>
            </a:r>
            <a:r>
              <a:rPr lang="de-DE" dirty="0" smtClean="0"/>
              <a:t> </a:t>
            </a:r>
            <a:r>
              <a:rPr lang="de-DE" dirty="0" err="1" smtClean="0"/>
              <a:t>erat</a:t>
            </a:r>
            <a:r>
              <a:rPr lang="de-DE" dirty="0" smtClean="0"/>
              <a:t> </a:t>
            </a:r>
            <a:r>
              <a:rPr lang="de-DE" dirty="0" err="1" smtClean="0"/>
              <a:t>demonstrandum</a:t>
            </a:r>
            <a:r>
              <a:rPr lang="de-DE" dirty="0" smtClean="0"/>
              <a:t>. Seit 1975 fehlen in den meisten Testtexten die Zahlen, weswegen nach </a:t>
            </a:r>
            <a:r>
              <a:rPr lang="de-DE" dirty="0" err="1" smtClean="0"/>
              <a:t>TypoGb</a:t>
            </a:r>
            <a:r>
              <a:rPr lang="de-DE" dirty="0" smtClean="0"/>
              <a:t>. 204 § ab dem Jahr 2034 Zahlen in 86 der Texte zur Pflicht werden. Nichteinhaltung wird mit bis zu 245 € oder 368 $ bestraft. Genauso wichtig in sind mittlerweile auch </a:t>
            </a:r>
            <a:r>
              <a:rPr lang="de-DE" dirty="0" err="1" smtClean="0"/>
              <a:t>Âçcèñtë</a:t>
            </a:r>
            <a:r>
              <a:rPr lang="de-DE" dirty="0" smtClean="0"/>
              <a:t>, die in neueren Schriften aber fast immer enthalten sind. Ein wichtiges aber schwierig zu integrierendes Feld sind </a:t>
            </a:r>
            <a:r>
              <a:rPr lang="de-DE" dirty="0" err="1" smtClean="0"/>
              <a:t>OpenType</a:t>
            </a:r>
            <a:r>
              <a:rPr lang="de-DE" dirty="0" smtClean="0"/>
              <a:t>-Funktionalitäten. Je nach Software und Voreinstellungen können eingebaute Kapitälchen, </a:t>
            </a:r>
            <a:r>
              <a:rPr lang="de-DE" dirty="0" err="1" smtClean="0"/>
              <a:t>Kerning</a:t>
            </a:r>
            <a:r>
              <a:rPr lang="de-DE" dirty="0" smtClean="0"/>
              <a:t> oder Ligaturen (sehr pfiffig) nicht richtig dargestellt </a:t>
            </a:r>
            <a:r>
              <a:rPr lang="de-DE" dirty="0" err="1" smtClean="0"/>
              <a:t>werden.Dies</a:t>
            </a:r>
            <a:r>
              <a:rPr lang="de-DE" dirty="0" smtClean="0"/>
              <a:t>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 </a:t>
            </a:r>
            <a:r>
              <a:rPr lang="de-DE" dirty="0" err="1" smtClean="0"/>
              <a:t>Hamburgefonts</a:t>
            </a:r>
            <a:r>
              <a:rPr lang="de-DE" dirty="0" smtClean="0"/>
              <a:t>, </a:t>
            </a:r>
            <a:r>
              <a:rPr lang="de-DE" dirty="0" err="1" smtClean="0"/>
              <a:t>Rafgenduks</a:t>
            </a:r>
            <a:r>
              <a:rPr lang="de-DE" dirty="0" smtClean="0"/>
              <a:t> 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 </a:t>
            </a:r>
            <a:r>
              <a:rPr lang="de-DE" dirty="0" err="1" smtClean="0"/>
              <a:t>Hamburgefonts</a:t>
            </a:r>
            <a:r>
              <a:rPr lang="de-DE" dirty="0" smtClean="0"/>
              <a:t>, </a:t>
            </a:r>
            <a:r>
              <a:rPr lang="de-DE" dirty="0" err="1" smtClean="0"/>
              <a:t>Rafgenduks</a:t>
            </a:r>
            <a:r>
              <a:rPr lang="de-DE" dirty="0" smtClean="0"/>
              <a:t> oder </a:t>
            </a:r>
            <a:r>
              <a:rPr lang="de-DE" dirty="0" err="1" smtClean="0"/>
              <a:t>Handgloves</a:t>
            </a:r>
            <a:r>
              <a:rPr lang="de-DE" dirty="0" smtClean="0"/>
              <a:t>, um Schriften zu testen. Manchmal Sätze, die alle Buchstaben des Alphabets enthalten - man nennt diese Sätze »</a:t>
            </a:r>
            <a:r>
              <a:rPr lang="de-DE" dirty="0" err="1" smtClean="0"/>
              <a:t>Pangrams</a:t>
            </a:r>
            <a:r>
              <a:rPr lang="de-DE" dirty="0" smtClean="0"/>
              <a:t>«. Sehr bekannt ist dieser: The quick </a:t>
            </a:r>
            <a:r>
              <a:rPr lang="de-DE" dirty="0" err="1" smtClean="0"/>
              <a:t>brown</a:t>
            </a:r>
            <a:r>
              <a:rPr lang="de-DE" dirty="0" smtClean="0"/>
              <a:t> </a:t>
            </a:r>
            <a:r>
              <a:rPr lang="de-DE" dirty="0" err="1" smtClean="0"/>
              <a:t>fox</a:t>
            </a:r>
            <a:r>
              <a:rPr lang="de-DE" dirty="0" smtClean="0"/>
              <a:t> </a:t>
            </a:r>
            <a:r>
              <a:rPr lang="de-DE" dirty="0" err="1" smtClean="0"/>
              <a:t>jumps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lazy</a:t>
            </a:r>
            <a:r>
              <a:rPr lang="de-DE" dirty="0" smtClean="0"/>
              <a:t> </a:t>
            </a:r>
            <a:r>
              <a:rPr lang="de-DE" dirty="0" err="1" smtClean="0"/>
              <a:t>old</a:t>
            </a:r>
            <a:r>
              <a:rPr lang="de-DE" dirty="0" smtClean="0"/>
              <a:t> </a:t>
            </a:r>
            <a:r>
              <a:rPr lang="de-DE" dirty="0" err="1" smtClean="0"/>
              <a:t>dog</a:t>
            </a:r>
            <a:r>
              <a:rPr lang="de-DE" dirty="0" smtClean="0"/>
              <a:t>. Oft werden in </a:t>
            </a:r>
            <a:r>
              <a:rPr lang="de-DE" dirty="0" err="1" smtClean="0"/>
              <a:t>Typoblindtexte</a:t>
            </a:r>
            <a:r>
              <a:rPr lang="de-DE" dirty="0" smtClean="0"/>
              <a:t> auch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57200" y="315334"/>
            <a:ext cx="5956300" cy="903865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8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Manchmal Sätze, die alle Buchstaben des Alphabets enthalten man nennt diese Sätze </a:t>
            </a:r>
            <a:r>
              <a:rPr lang="de-DE" dirty="0" err="1" smtClean="0"/>
              <a:t>Pangrams</a:t>
            </a:r>
            <a:r>
              <a:rPr lang="de-DE" dirty="0" smtClean="0"/>
              <a:t>. Sehr bekannt ist dieser</a:t>
            </a:r>
          </a:p>
        </p:txBody>
      </p:sp>
      <p:sp>
        <p:nvSpPr>
          <p:cNvPr id="11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442393"/>
            <a:ext cx="907185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446388" y="6442393"/>
            <a:ext cx="4522788" cy="365125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4375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24732" y="1714500"/>
            <a:ext cx="3913094" cy="4635500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ts val="305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1pPr>
            <a:lvl2pPr marL="504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2pPr>
            <a:lvl3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75858C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3pPr>
            <a:lvl4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4pPr>
            <a:lvl5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87195" y="1714500"/>
            <a:ext cx="3907543" cy="4635500"/>
          </a:xfrm>
          <a:prstGeom prst="rect">
            <a:avLst/>
          </a:prstGeom>
        </p:spPr>
        <p:txBody>
          <a:bodyPr lIns="0" tIns="0" bIns="0"/>
          <a:lstStyle>
            <a:lvl1pPr marL="252000" indent="-252000">
              <a:lnSpc>
                <a:spcPts val="305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1pPr>
            <a:lvl2pPr marL="504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2pPr>
            <a:lvl3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75858C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3pPr>
            <a:lvl4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4pPr>
            <a:lvl5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24732" y="339700"/>
            <a:ext cx="5976068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8559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_text-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38244" y="1816100"/>
            <a:ext cx="3913094" cy="4533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5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000" baseline="0">
                <a:latin typeface="TheSans UHH Regular"/>
                <a:cs typeface="TheSans UHH Regular"/>
              </a:defRPr>
            </a:lvl1pPr>
            <a:lvl2pPr marL="252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2pPr>
            <a:lvl3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3pPr>
            <a:lvl4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4pPr>
            <a:lvl5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 </a:t>
            </a:r>
            <a:r>
              <a:rPr lang="de-DE" dirty="0" err="1" smtClean="0"/>
              <a:t>Hamburgefonts</a:t>
            </a:r>
            <a:r>
              <a:rPr lang="de-DE" dirty="0" smtClean="0"/>
              <a:t>, </a:t>
            </a:r>
            <a:r>
              <a:rPr lang="de-DE" dirty="0" err="1" smtClean="0"/>
              <a:t>Rafgenduks</a:t>
            </a:r>
            <a:r>
              <a:rPr lang="de-DE" dirty="0" smtClean="0"/>
              <a:t> oder </a:t>
            </a:r>
            <a:r>
              <a:rPr lang="de-DE" dirty="0" err="1" smtClean="0"/>
              <a:t>Handgloves</a:t>
            </a:r>
            <a:r>
              <a:rPr lang="de-DE" dirty="0" smtClean="0"/>
              <a:t>, um Schriften zu testen. 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38244" y="339700"/>
            <a:ext cx="6000656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651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483199"/>
            <a:ext cx="9144000" cy="49263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heSans UHH Bold Cap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0" y="1482247"/>
            <a:ext cx="9144000" cy="4927274"/>
          </a:xfrm>
          <a:prstGeom prst="rect">
            <a:avLst/>
          </a:prstGeom>
          <a:noFill/>
          <a:ln>
            <a:noFill/>
          </a:ln>
        </p:spPr>
        <p:txBody>
          <a:bodyPr lIns="0" tIns="0" bIns="0" anchor="ctr" anchorCtr="0"/>
          <a:lstStyle>
            <a:lvl1pPr marL="0" indent="0" algn="ctr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400" baseline="0">
                <a:latin typeface="TheSans UHH Regular"/>
                <a:cs typeface="TheSans UHH Regular"/>
              </a:defRPr>
            </a:lvl1pPr>
            <a:lvl2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2pPr>
            <a:lvl3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000">
                <a:latin typeface="TheSans UHH Regular"/>
                <a:cs typeface="TheSans UHH Regular"/>
              </a:defRPr>
            </a:lvl3pPr>
            <a:lvl4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000">
                <a:latin typeface="TheSans UHH Regular"/>
                <a:cs typeface="TheSans UHH Regular"/>
              </a:defRPr>
            </a:lvl4pPr>
            <a:lvl5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0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Grafiken, Tabellen etc.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‹#›</a:t>
            </a:fld>
            <a:endParaRPr lang="de-DE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0" y="1479941"/>
            <a:ext cx="9144000" cy="2791"/>
          </a:xfrm>
          <a:prstGeom prst="line">
            <a:avLst/>
          </a:prstGeom>
          <a:ln w="25400">
            <a:solidFill>
              <a:srgbClr val="009CD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38244" y="339700"/>
            <a:ext cx="6000656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88172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943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2251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emf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 flipV="1">
            <a:off x="0" y="6423314"/>
            <a:ext cx="9144000" cy="434686"/>
          </a:xfrm>
          <a:prstGeom prst="rect">
            <a:avLst/>
          </a:prstGeom>
          <a:solidFill>
            <a:srgbClr val="3B515B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heSans UHH Bold Caps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442393"/>
            <a:ext cx="90718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TheSans UHH Regular"/>
                <a:cs typeface="TheSans UHH Regular"/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4463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410352" y="0"/>
            <a:ext cx="2733648" cy="1479940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0" y="1479941"/>
            <a:ext cx="9144000" cy="2791"/>
          </a:xfrm>
          <a:prstGeom prst="line">
            <a:avLst/>
          </a:prstGeom>
          <a:ln w="25400">
            <a:solidFill>
              <a:srgbClr val="009CD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LT_logo_newsitem_150x150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64135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4" r:id="rId3"/>
    <p:sldLayoutId id="2147483667" r:id="rId4"/>
    <p:sldLayoutId id="2147483663" r:id="rId5"/>
    <p:sldLayoutId id="2147483669" r:id="rId6"/>
    <p:sldLayoutId id="2147483662" r:id="rId7"/>
    <p:sldLayoutId id="2147483674" r:id="rId8"/>
    <p:sldLayoutId id="2147483677" r:id="rId9"/>
    <p:sldLayoutId id="2147483678" r:id="rId1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TheSans UHH Bold Caps"/>
          <a:ea typeface="+mj-ea"/>
          <a:cs typeface="TheSans UHH Bold Cap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1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7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28.e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29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30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31.em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32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33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35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nlp.stanford.edu/projects/nmt/Luong-Cho-Manning-NMT-ACL2016-v4.pdf" TargetMode="External"/><Relationship Id="rId3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oleObject" Target="../embeddings/Microsoft_Excel_97_-_2004_Worksheet1.xls"/><Relationship Id="rId5" Type="http://schemas.openxmlformats.org/officeDocument/2006/relationships/image" Target="../media/image39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18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Machine Translation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noisy channel model, word alignment, phrase-based translation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1600200"/>
            <a:ext cx="8001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/>
              <a:t>Jurafsky</a:t>
            </a:r>
            <a:r>
              <a:rPr lang="en-US" sz="1600" dirty="0"/>
              <a:t>, D. and Martin, J. H. (2009): Speech and Language Processing. An Introduction to Natural Language Processing, Computational Linguistics and Speech Recognition. Second Edition. Pearson: New Jersey: Chapter </a:t>
            </a:r>
            <a:r>
              <a:rPr lang="en-US" sz="1600" dirty="0" smtClean="0"/>
              <a:t>25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Material von Bonnie Dorr’s lecture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Material from Kevin Knight’s lecture at Berkeley, 2004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97358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295148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Language Modeling: P(e)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Determine the probability of an English sequence P(e)</a:t>
            </a:r>
          </a:p>
          <a:p>
            <a:r>
              <a:rPr lang="en-US" sz="2400" dirty="0" smtClean="0"/>
              <a:t>Can use n-gram models, PCFG-based models etc.: anything that assigns a probability for a sequence</a:t>
            </a:r>
          </a:p>
          <a:p>
            <a:r>
              <a:rPr lang="en-US" sz="2400" dirty="0" smtClean="0"/>
              <a:t>Standard: n-gram model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Language model picks the most fluent translation of many possible translations</a:t>
            </a:r>
          </a:p>
          <a:p>
            <a:r>
              <a:rPr lang="en-US" sz="2400" dirty="0" smtClean="0"/>
              <a:t>Language model can be estimated from a large monolingual corpus</a:t>
            </a:r>
            <a:endParaRPr lang="en-US" sz="2400" dirty="0"/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913543"/>
              </p:ext>
            </p:extLst>
          </p:nvPr>
        </p:nvGraphicFramePr>
        <p:xfrm>
          <a:off x="1143000" y="3610277"/>
          <a:ext cx="5410200" cy="635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Equation" r:id="rId3" imgW="2797560" imgH="319680" progId="Equation.3">
                  <p:embed/>
                </p:oleObj>
              </mc:Choice>
              <mc:Fallback>
                <p:oleObj name="Equation" r:id="rId3" imgW="2797560" imgH="31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610277"/>
                        <a:ext cx="5410200" cy="6358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58862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222392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Translation Modeling: P(</a:t>
            </a:r>
            <a:r>
              <a:rPr lang="en-US" sz="3600" dirty="0" err="1" smtClean="0"/>
              <a:t>f|e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447800"/>
            <a:ext cx="8640763" cy="4789487"/>
          </a:xfrm>
        </p:spPr>
        <p:txBody>
          <a:bodyPr/>
          <a:lstStyle/>
          <a:p>
            <a:r>
              <a:rPr lang="en-US" sz="2000" dirty="0"/>
              <a:t>Determines the probability that the foreign word </a:t>
            </a:r>
            <a:r>
              <a:rPr lang="en-US" sz="2000" i="1" dirty="0" err="1" smtClean="0"/>
              <a:t>f</a:t>
            </a:r>
            <a:r>
              <a:rPr lang="en-US" sz="2000" i="1" baseline="-25000" dirty="0" err="1" smtClean="0"/>
              <a:t>j</a:t>
            </a:r>
            <a:r>
              <a:rPr lang="en-US" sz="2000" dirty="0" smtClean="0"/>
              <a:t> </a:t>
            </a:r>
            <a:r>
              <a:rPr lang="en-US" sz="2000" dirty="0"/>
              <a:t>is a translation of the English word </a:t>
            </a:r>
            <a:r>
              <a:rPr lang="en-US" sz="2000" i="1" dirty="0" err="1" smtClean="0"/>
              <a:t>e</a:t>
            </a:r>
            <a:r>
              <a:rPr lang="en-US" sz="2000" i="1" baseline="-25000" dirty="0" err="1" smtClean="0"/>
              <a:t>i</a:t>
            </a:r>
            <a:endParaRPr lang="en-US" sz="2000" i="1" dirty="0"/>
          </a:p>
          <a:p>
            <a:r>
              <a:rPr lang="en-US" sz="2000" dirty="0"/>
              <a:t>How to compute </a:t>
            </a:r>
            <a:r>
              <a:rPr lang="en-US" sz="2000" i="1" dirty="0"/>
              <a:t>P(</a:t>
            </a:r>
            <a:r>
              <a:rPr lang="en-US" sz="2000" i="1" dirty="0" err="1" smtClean="0"/>
              <a:t>f</a:t>
            </a:r>
            <a:r>
              <a:rPr lang="en-US" sz="2000" i="1" baseline="-25000" dirty="0" err="1" smtClean="0"/>
              <a:t>j</a:t>
            </a:r>
            <a:r>
              <a:rPr lang="en-US" sz="2000" i="1" dirty="0" smtClean="0"/>
              <a:t> </a:t>
            </a:r>
            <a:r>
              <a:rPr lang="en-US" sz="2000" i="1" dirty="0"/>
              <a:t>| </a:t>
            </a:r>
            <a:r>
              <a:rPr lang="en-US" sz="2000" i="1" dirty="0" err="1" smtClean="0"/>
              <a:t>e</a:t>
            </a:r>
            <a:r>
              <a:rPr lang="en-US" sz="2000" i="1" baseline="-25000" dirty="0" err="1" smtClean="0"/>
              <a:t>i</a:t>
            </a:r>
            <a:r>
              <a:rPr lang="en-US" sz="2000" i="1" dirty="0" smtClean="0"/>
              <a:t>)</a:t>
            </a:r>
            <a:r>
              <a:rPr lang="en-US" sz="2000" dirty="0" smtClean="0"/>
              <a:t> </a:t>
            </a:r>
            <a:r>
              <a:rPr lang="en-US" sz="2000" dirty="0"/>
              <a:t>from a parallel corpus</a:t>
            </a:r>
            <a:r>
              <a:rPr lang="en-US" sz="2000" dirty="0" smtClean="0"/>
              <a:t>? Need to </a:t>
            </a:r>
            <a:r>
              <a:rPr lang="en-US" sz="2000" b="1" dirty="0" smtClean="0"/>
              <a:t>align</a:t>
            </a:r>
            <a:r>
              <a:rPr lang="en-US" sz="2000" dirty="0" smtClean="0"/>
              <a:t> their translations</a:t>
            </a:r>
            <a:endParaRPr lang="en-US" sz="2000" dirty="0"/>
          </a:p>
          <a:p>
            <a:r>
              <a:rPr lang="en-US" sz="2000" dirty="0"/>
              <a:t>Statistical approaches rely on the co-occurrence of </a:t>
            </a:r>
            <a:r>
              <a:rPr lang="en-US" sz="2000" i="1" dirty="0" err="1" smtClean="0"/>
              <a:t>e</a:t>
            </a:r>
            <a:r>
              <a:rPr lang="en-US" sz="2000" i="1" baseline="-25000" dirty="0" err="1" smtClean="0"/>
              <a:t>i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i="1" dirty="0" err="1" smtClean="0"/>
              <a:t>f</a:t>
            </a:r>
            <a:r>
              <a:rPr lang="en-US" sz="2000" i="1" baseline="-25000" dirty="0" err="1" smtClean="0"/>
              <a:t>j</a:t>
            </a:r>
            <a:r>
              <a:rPr lang="en-US" sz="2000" i="1" dirty="0" smtClean="0"/>
              <a:t> </a:t>
            </a:r>
            <a:r>
              <a:rPr lang="en-US" sz="2000" dirty="0"/>
              <a:t>in the parallel data: If </a:t>
            </a:r>
            <a:r>
              <a:rPr lang="en-US" sz="2000" i="1" dirty="0" err="1"/>
              <a:t>e</a:t>
            </a:r>
            <a:r>
              <a:rPr lang="en-US" sz="2000" i="1" baseline="-25000" dirty="0" err="1"/>
              <a:t>i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i="1" dirty="0" err="1"/>
              <a:t>f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 </a:t>
            </a:r>
            <a:r>
              <a:rPr lang="en-US" sz="2000" dirty="0"/>
              <a:t>tend to co-occur in parallel sentence pairs, they are likely to be translations of one </a:t>
            </a:r>
            <a:r>
              <a:rPr lang="en-US" sz="2000" dirty="0" smtClean="0"/>
              <a:t>another</a:t>
            </a:r>
          </a:p>
          <a:p>
            <a:r>
              <a:rPr lang="en-US" sz="2000" dirty="0"/>
              <a:t>Commonly, four factors are used:</a:t>
            </a:r>
          </a:p>
          <a:p>
            <a:pPr lvl="1"/>
            <a:r>
              <a:rPr lang="en-US" sz="1800" b="1" dirty="0" smtClean="0"/>
              <a:t>translation: </a:t>
            </a:r>
            <a:r>
              <a:rPr lang="en-US" sz="1800" dirty="0" smtClean="0"/>
              <a:t>How </a:t>
            </a:r>
            <a:r>
              <a:rPr lang="en-US" sz="1800" dirty="0"/>
              <a:t>often do </a:t>
            </a:r>
            <a:r>
              <a:rPr lang="en-US" sz="1800" dirty="0" err="1"/>
              <a:t>e</a:t>
            </a:r>
            <a:r>
              <a:rPr lang="en-US" sz="1800" baseline="-25000" dirty="0" err="1"/>
              <a:t>i</a:t>
            </a:r>
            <a:r>
              <a:rPr lang="en-US" sz="1800" dirty="0" smtClean="0"/>
              <a:t> </a:t>
            </a:r>
            <a:r>
              <a:rPr lang="en-US" sz="1800" dirty="0"/>
              <a:t>and </a:t>
            </a:r>
            <a:r>
              <a:rPr lang="en-US" sz="1800" dirty="0" err="1"/>
              <a:t>f</a:t>
            </a:r>
            <a:r>
              <a:rPr lang="en-US" sz="1800" baseline="-25000" dirty="0" err="1"/>
              <a:t>j</a:t>
            </a:r>
            <a:r>
              <a:rPr lang="en-US" sz="1800" dirty="0" smtClean="0"/>
              <a:t> </a:t>
            </a:r>
            <a:r>
              <a:rPr lang="en-US" sz="1800" dirty="0"/>
              <a:t>co-occur? </a:t>
            </a:r>
          </a:p>
          <a:p>
            <a:pPr lvl="1"/>
            <a:r>
              <a:rPr lang="en-US" sz="1800" b="1" dirty="0" smtClean="0"/>
              <a:t>distortion: </a:t>
            </a:r>
            <a:r>
              <a:rPr lang="en-US" sz="1800" dirty="0" smtClean="0"/>
              <a:t>How </a:t>
            </a:r>
            <a:r>
              <a:rPr lang="en-US" sz="1800" dirty="0"/>
              <a:t>likely is a word occurring at position </a:t>
            </a:r>
            <a:r>
              <a:rPr lang="en-US" sz="1800" dirty="0" smtClean="0"/>
              <a:t>x </a:t>
            </a:r>
            <a:r>
              <a:rPr lang="en-US" sz="1800" dirty="0"/>
              <a:t>to translate into a word occurring at position </a:t>
            </a:r>
            <a:r>
              <a:rPr lang="en-US" sz="1800" dirty="0" smtClean="0"/>
              <a:t>y? </a:t>
            </a:r>
            <a:r>
              <a:rPr lang="en-US" sz="1800" dirty="0"/>
              <a:t>For example: English is a verb-second language, whereas German is a verb-final language</a:t>
            </a:r>
          </a:p>
          <a:p>
            <a:pPr lvl="1"/>
            <a:r>
              <a:rPr lang="en-US" sz="1800" b="1" dirty="0" smtClean="0"/>
              <a:t>fertility</a:t>
            </a:r>
            <a:r>
              <a:rPr lang="en-US" sz="1800" dirty="0" smtClean="0"/>
              <a:t>: How </a:t>
            </a:r>
            <a:r>
              <a:rPr lang="en-US" sz="1800" dirty="0"/>
              <a:t>likely is </a:t>
            </a:r>
            <a:r>
              <a:rPr lang="en-US" sz="1800" dirty="0" err="1"/>
              <a:t>e</a:t>
            </a:r>
            <a:r>
              <a:rPr lang="en-US" sz="1800" baseline="-25000" dirty="0" err="1"/>
              <a:t>i</a:t>
            </a:r>
            <a:r>
              <a:rPr lang="en-US" sz="1800" dirty="0" smtClean="0"/>
              <a:t> </a:t>
            </a:r>
            <a:r>
              <a:rPr lang="en-US" sz="1800" dirty="0"/>
              <a:t>to translate into more than one word</a:t>
            </a:r>
            <a:r>
              <a:rPr lang="en-US" sz="1800" dirty="0" smtClean="0"/>
              <a:t>? </a:t>
            </a:r>
            <a:r>
              <a:rPr lang="en-US" sz="1800" dirty="0"/>
              <a:t>For example: </a:t>
            </a:r>
            <a:r>
              <a:rPr lang="en-US" sz="1800" dirty="0" smtClean="0"/>
              <a:t>“defeated” </a:t>
            </a:r>
            <a:r>
              <a:rPr lang="en-US" sz="1800" dirty="0"/>
              <a:t>can translate into "</a:t>
            </a:r>
            <a:r>
              <a:rPr lang="en-US" sz="1800" dirty="0" err="1"/>
              <a:t>eine</a:t>
            </a:r>
            <a:r>
              <a:rPr lang="en-US" sz="1800" dirty="0"/>
              <a:t> </a:t>
            </a:r>
            <a:r>
              <a:rPr lang="en-US" sz="1800" dirty="0" err="1"/>
              <a:t>Niederlage</a:t>
            </a:r>
            <a:r>
              <a:rPr lang="en-US" sz="1800" dirty="0"/>
              <a:t> </a:t>
            </a:r>
            <a:r>
              <a:rPr lang="en-US" sz="1800" dirty="0" err="1"/>
              <a:t>erleiden</a:t>
            </a:r>
            <a:r>
              <a:rPr lang="en-US" sz="1800" dirty="0"/>
              <a:t>"</a:t>
            </a:r>
          </a:p>
          <a:p>
            <a:pPr lvl="1"/>
            <a:r>
              <a:rPr lang="en-US" sz="1800" b="1" dirty="0"/>
              <a:t>null </a:t>
            </a:r>
            <a:r>
              <a:rPr lang="en-US" sz="1800" b="1" dirty="0" smtClean="0"/>
              <a:t>translation</a:t>
            </a:r>
            <a:r>
              <a:rPr lang="en-US" sz="1800" dirty="0" smtClean="0"/>
              <a:t>: How </a:t>
            </a:r>
            <a:r>
              <a:rPr lang="en-US" sz="1800" dirty="0"/>
              <a:t>likely is a foreign word to be spuriously generated</a:t>
            </a:r>
            <a:r>
              <a:rPr lang="en-US" sz="1800" dirty="0" smtClean="0"/>
              <a:t>?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89714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 Examples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239000" y="5715000"/>
            <a:ext cx="1652588" cy="666750"/>
          </a:xfrm>
        </p:spPr>
        <p:txBody>
          <a:bodyPr/>
          <a:lstStyle/>
          <a:p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867" y="2667000"/>
            <a:ext cx="4157133" cy="2305461"/>
          </a:xfrm>
          <a:prstGeom prst="rect">
            <a:avLst/>
          </a:prstGeom>
          <a:ln>
            <a:solidFill>
              <a:schemeClr val="tx1"/>
            </a:solidFill>
            <a:prstDash val="dot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86200" y="1219200"/>
            <a:ext cx="4940344" cy="1895560"/>
          </a:xfrm>
          <a:prstGeom prst="rect">
            <a:avLst/>
          </a:prstGeom>
          <a:ln>
            <a:solidFill>
              <a:schemeClr val="tx1"/>
            </a:solidFill>
            <a:prstDash val="dot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43200" y="4495800"/>
            <a:ext cx="6065300" cy="1828800"/>
          </a:xfrm>
          <a:prstGeom prst="rect">
            <a:avLst/>
          </a:prstGeom>
          <a:ln>
            <a:solidFill>
              <a:schemeClr val="tx1"/>
            </a:solidFill>
            <a:prstDash val="dot"/>
          </a:ln>
        </p:spPr>
      </p:pic>
      <p:sp>
        <p:nvSpPr>
          <p:cNvPr id="9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337223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IBM Models 1-5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Model 1: Bag of words</a:t>
            </a:r>
          </a:p>
          <a:p>
            <a:pPr lvl="1"/>
            <a:r>
              <a:rPr lang="en-US" sz="1800" dirty="0"/>
              <a:t>Unique local maxima</a:t>
            </a:r>
          </a:p>
          <a:p>
            <a:pPr lvl="1"/>
            <a:r>
              <a:rPr lang="en-US" sz="1800" dirty="0"/>
              <a:t>Efficient EM algorithm (Model 1–2)</a:t>
            </a:r>
          </a:p>
          <a:p>
            <a:r>
              <a:rPr lang="en-US" sz="2000" dirty="0"/>
              <a:t>Model 2: General alignment: </a:t>
            </a:r>
          </a:p>
          <a:p>
            <a:endParaRPr lang="en-US" sz="2000" dirty="0" smtClean="0"/>
          </a:p>
          <a:p>
            <a:r>
              <a:rPr lang="en-US" sz="2000" dirty="0" smtClean="0"/>
              <a:t>Model </a:t>
            </a:r>
            <a:r>
              <a:rPr lang="en-US" sz="2000" dirty="0"/>
              <a:t>3: fertility: </a:t>
            </a:r>
            <a:r>
              <a:rPr lang="en-US" sz="2000" i="1" dirty="0"/>
              <a:t>n(k | e)</a:t>
            </a:r>
          </a:p>
          <a:p>
            <a:pPr lvl="1"/>
            <a:r>
              <a:rPr lang="en-US" sz="1800" dirty="0"/>
              <a:t>No full EM, count only neighbors (Model 3–5)</a:t>
            </a:r>
          </a:p>
          <a:p>
            <a:pPr lvl="1"/>
            <a:r>
              <a:rPr lang="en-US" sz="1800" dirty="0" smtClean="0"/>
              <a:t>Leaky (</a:t>
            </a:r>
            <a:r>
              <a:rPr lang="en-US" sz="1800" dirty="0"/>
              <a:t>Model 3–4)</a:t>
            </a:r>
          </a:p>
          <a:p>
            <a:r>
              <a:rPr lang="en-US" sz="2000" dirty="0"/>
              <a:t>Model 4: Relative distortion, word classes</a:t>
            </a:r>
          </a:p>
          <a:p>
            <a:r>
              <a:rPr lang="en-US" sz="2000" dirty="0"/>
              <a:t>Model 5: Extra variables to avoid </a:t>
            </a:r>
            <a:r>
              <a:rPr lang="en-US" sz="2000" dirty="0" smtClean="0"/>
              <a:t>leakiness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Models of lower orders are used to initialize models of higher orders</a:t>
            </a:r>
            <a:endParaRPr lang="en-US" sz="20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613070"/>
              </p:ext>
            </p:extLst>
          </p:nvPr>
        </p:nvGraphicFramePr>
        <p:xfrm>
          <a:off x="649288" y="2959100"/>
          <a:ext cx="2855912" cy="53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Equation" r:id="rId3" imgW="1499400" imgH="264960" progId="Equation.3">
                  <p:embed/>
                </p:oleObj>
              </mc:Choice>
              <mc:Fallback>
                <p:oleObj name="Equation" r:id="rId3" imgW="1499400" imgH="264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2959100"/>
                        <a:ext cx="2855912" cy="531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357689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IBM Models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Given an English sentence </a:t>
            </a:r>
            <a:r>
              <a:rPr lang="en-US" sz="2400" i="1" dirty="0" smtClean="0"/>
              <a:t>e</a:t>
            </a:r>
            <a:r>
              <a:rPr lang="en-US" sz="2400" i="1" baseline="30000" dirty="0" smtClean="0"/>
              <a:t>1</a:t>
            </a:r>
            <a:r>
              <a:rPr lang="en-US" sz="2400" i="1" dirty="0" smtClean="0"/>
              <a:t>… e</a:t>
            </a:r>
            <a:r>
              <a:rPr lang="en-US" sz="2400" i="1" baseline="30000" dirty="0" smtClean="0"/>
              <a:t>l</a:t>
            </a:r>
            <a:r>
              <a:rPr lang="en-US" sz="2400" i="1" dirty="0" smtClean="0"/>
              <a:t> </a:t>
            </a:r>
            <a:r>
              <a:rPr lang="en-US" sz="2400" dirty="0"/>
              <a:t>and a foreign sentence </a:t>
            </a:r>
            <a:r>
              <a:rPr lang="en-US" sz="2400" i="1" dirty="0" smtClean="0"/>
              <a:t>f</a:t>
            </a:r>
            <a:r>
              <a:rPr lang="en-US" sz="2400" i="1" baseline="30000" dirty="0" smtClean="0"/>
              <a:t>1</a:t>
            </a:r>
            <a:r>
              <a:rPr lang="en-US" sz="2400" i="1" dirty="0" smtClean="0"/>
              <a:t>… </a:t>
            </a:r>
            <a:r>
              <a:rPr lang="en-US" sz="2400" i="1" dirty="0" err="1" smtClean="0"/>
              <a:t>f</a:t>
            </a:r>
            <a:r>
              <a:rPr lang="en-US" sz="2400" i="1" baseline="30000" dirty="0" err="1" smtClean="0"/>
              <a:t>m</a:t>
            </a:r>
            <a:endParaRPr lang="en-US" sz="2400" i="1" baseline="30000" dirty="0"/>
          </a:p>
          <a:p>
            <a:r>
              <a:rPr lang="en-US" sz="2400" dirty="0"/>
              <a:t>We want to find the ’best’ alignment </a:t>
            </a:r>
            <a:r>
              <a:rPr lang="en-US" sz="2400" i="1" dirty="0"/>
              <a:t>a</a:t>
            </a:r>
            <a:r>
              <a:rPr lang="en-US" sz="2400" dirty="0"/>
              <a:t>, where </a:t>
            </a:r>
            <a:r>
              <a:rPr lang="en-US" sz="2400" i="1" dirty="0"/>
              <a:t>a</a:t>
            </a:r>
            <a:r>
              <a:rPr lang="en-US" sz="2400" dirty="0"/>
              <a:t> is a set </a:t>
            </a:r>
            <a:r>
              <a:rPr lang="en-US" sz="2400" dirty="0" smtClean="0"/>
              <a:t>of pairs </a:t>
            </a:r>
            <a:r>
              <a:rPr lang="en-US" sz="2400" dirty="0"/>
              <a:t>of the form </a:t>
            </a:r>
            <a:r>
              <a:rPr lang="en-US" sz="2400" i="1" dirty="0"/>
              <a:t>{(</a:t>
            </a:r>
            <a:r>
              <a:rPr lang="en-US" sz="2400" i="1" dirty="0" err="1"/>
              <a:t>i</a:t>
            </a:r>
            <a:r>
              <a:rPr lang="en-US" sz="2400" i="1" dirty="0"/>
              <a:t> , j), . . . , (</a:t>
            </a:r>
            <a:r>
              <a:rPr lang="en-US" sz="2400" i="1" dirty="0" err="1"/>
              <a:t>i</a:t>
            </a:r>
            <a:r>
              <a:rPr lang="en-US" sz="2400" i="1" dirty="0"/>
              <a:t>’, j’)}, </a:t>
            </a:r>
            <a:r>
              <a:rPr lang="en-US" sz="2400" i="1" dirty="0" smtClean="0"/>
              <a:t> </a:t>
            </a:r>
            <a:r>
              <a:rPr lang="en-US" sz="2400" i="1" dirty="0"/>
              <a:t>0&lt;= </a:t>
            </a:r>
            <a:r>
              <a:rPr lang="en-US" sz="2400" i="1" dirty="0" err="1"/>
              <a:t>i</a:t>
            </a:r>
            <a:r>
              <a:rPr lang="en-US" sz="2400" i="1" dirty="0"/>
              <a:t> , </a:t>
            </a:r>
            <a:r>
              <a:rPr lang="en-US" sz="2400" i="1" dirty="0" err="1"/>
              <a:t>i</a:t>
            </a:r>
            <a:r>
              <a:rPr lang="en-US" sz="2400" i="1" dirty="0"/>
              <a:t>’ &lt;=  l </a:t>
            </a:r>
            <a:r>
              <a:rPr lang="en-US" sz="2400" dirty="0"/>
              <a:t>and</a:t>
            </a:r>
            <a:r>
              <a:rPr lang="en-US" sz="2400" i="1" dirty="0"/>
              <a:t> 1&lt;= j , j’&lt;= m</a:t>
            </a:r>
          </a:p>
          <a:p>
            <a:r>
              <a:rPr lang="en-US" sz="2400" dirty="0"/>
              <a:t>Note that if (</a:t>
            </a:r>
            <a:r>
              <a:rPr lang="en-US" sz="2400" dirty="0" err="1"/>
              <a:t>i</a:t>
            </a:r>
            <a:r>
              <a:rPr lang="en-US" sz="2400" dirty="0"/>
              <a:t> , j), (</a:t>
            </a:r>
            <a:r>
              <a:rPr lang="en-US" sz="2400" dirty="0" err="1"/>
              <a:t>i</a:t>
            </a:r>
            <a:r>
              <a:rPr lang="en-US" sz="2400" dirty="0"/>
              <a:t>’, j) are in </a:t>
            </a:r>
            <a:r>
              <a:rPr lang="en-US" sz="2400" i="1" dirty="0"/>
              <a:t>a</a:t>
            </a:r>
            <a:r>
              <a:rPr lang="en-US" sz="2400" dirty="0"/>
              <a:t>, then </a:t>
            </a:r>
            <a:r>
              <a:rPr lang="en-US" sz="2400" dirty="0" err="1"/>
              <a:t>i</a:t>
            </a:r>
            <a:r>
              <a:rPr lang="en-US" sz="2400" dirty="0"/>
              <a:t> equals </a:t>
            </a:r>
            <a:r>
              <a:rPr lang="en-US" sz="2400" dirty="0" err="1"/>
              <a:t>i</a:t>
            </a:r>
            <a:r>
              <a:rPr lang="en-US" sz="2400" dirty="0"/>
              <a:t>’, i.e. no many-to-one alignments are allowed</a:t>
            </a:r>
          </a:p>
          <a:p>
            <a:r>
              <a:rPr lang="en-US" sz="2400" dirty="0"/>
              <a:t>W</a:t>
            </a:r>
            <a:r>
              <a:rPr lang="en-US" sz="2400" dirty="0" smtClean="0"/>
              <a:t>e </a:t>
            </a:r>
            <a:r>
              <a:rPr lang="en-US" sz="2400" dirty="0"/>
              <a:t>add a spurious NULL word to the English sentence at position 0</a:t>
            </a:r>
          </a:p>
          <a:p>
            <a:r>
              <a:rPr lang="en-US" sz="2400" dirty="0"/>
              <a:t>In total there are (</a:t>
            </a:r>
            <a:r>
              <a:rPr lang="en-US" sz="2400" dirty="0" smtClean="0"/>
              <a:t>l+1</a:t>
            </a:r>
            <a:r>
              <a:rPr lang="en-US" sz="2400" dirty="0"/>
              <a:t>)</a:t>
            </a:r>
            <a:r>
              <a:rPr lang="en-US" sz="2400" baseline="30000" dirty="0"/>
              <a:t>m</a:t>
            </a:r>
            <a:r>
              <a:rPr lang="en-US" sz="2400" dirty="0"/>
              <a:t> different alignments </a:t>
            </a:r>
            <a:r>
              <a:rPr lang="en-US" sz="2400" i="1" dirty="0"/>
              <a:t>A</a:t>
            </a:r>
          </a:p>
          <a:p>
            <a:r>
              <a:rPr lang="en-US" sz="2400" dirty="0"/>
              <a:t>Allowing for many-to-many </a:t>
            </a:r>
            <a:r>
              <a:rPr lang="en-US" sz="2400" dirty="0" smtClean="0"/>
              <a:t>alignments results </a:t>
            </a:r>
            <a:r>
              <a:rPr lang="en-US" sz="2400" dirty="0"/>
              <a:t>in (2</a:t>
            </a:r>
            <a:r>
              <a:rPr lang="en-US" sz="2400" baseline="30000" dirty="0"/>
              <a:t>l</a:t>
            </a:r>
            <a:r>
              <a:rPr lang="en-US" sz="2400" dirty="0"/>
              <a:t>)</a:t>
            </a:r>
            <a:r>
              <a:rPr lang="en-US" sz="2400" baseline="30000" dirty="0"/>
              <a:t>m</a:t>
            </a:r>
            <a:r>
              <a:rPr lang="en-US" sz="2400" dirty="0"/>
              <a:t> possible alignments </a:t>
            </a:r>
            <a:r>
              <a:rPr lang="en-US" sz="2400" i="1" dirty="0"/>
              <a:t>A</a:t>
            </a:r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81268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92660"/>
            <a:ext cx="7642225" cy="838200"/>
          </a:xfrm>
        </p:spPr>
        <p:txBody>
          <a:bodyPr/>
          <a:lstStyle/>
          <a:p>
            <a:pPr algn="l"/>
            <a:r>
              <a:rPr lang="en-US" sz="3600" dirty="0" smtClean="0"/>
              <a:t>Translation steps in IBM </a:t>
            </a:r>
            <a:br>
              <a:rPr lang="en-US" sz="3600" dirty="0" smtClean="0"/>
            </a:br>
            <a:r>
              <a:rPr lang="en-US" sz="3600" dirty="0" smtClean="0"/>
              <a:t>models: generative view</a:t>
            </a:r>
            <a:endParaRPr lang="en-US" sz="3600" dirty="0"/>
          </a:p>
        </p:txBody>
      </p:sp>
      <p:pic>
        <p:nvPicPr>
          <p:cNvPr id="5" name="Content Placeholder 4" descr="witch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r="207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5962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379191"/>
            <a:ext cx="6877050" cy="838200"/>
          </a:xfrm>
        </p:spPr>
        <p:txBody>
          <a:bodyPr/>
          <a:lstStyle/>
          <a:p>
            <a:pPr algn="l"/>
            <a:r>
              <a:rPr lang="en-US" dirty="0" smtClean="0"/>
              <a:t>IBM Model 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Simplest of the IBM models</a:t>
            </a:r>
          </a:p>
          <a:p>
            <a:r>
              <a:rPr lang="en-US" sz="2000" dirty="0"/>
              <a:t>Does not consider word order (bag-of-words approach)</a:t>
            </a:r>
          </a:p>
          <a:p>
            <a:r>
              <a:rPr lang="en-US" sz="2000" dirty="0"/>
              <a:t>Does not model one-to-many alignments</a:t>
            </a:r>
          </a:p>
          <a:p>
            <a:r>
              <a:rPr lang="en-US" sz="2000" dirty="0"/>
              <a:t>Computationally inexpensive</a:t>
            </a:r>
          </a:p>
          <a:p>
            <a:r>
              <a:rPr lang="en-US" sz="2000" dirty="0"/>
              <a:t>Useful for parameter estimations that are passed on to more elaborate </a:t>
            </a:r>
            <a:r>
              <a:rPr lang="en-US" sz="2000" dirty="0" smtClean="0"/>
              <a:t>models</a:t>
            </a:r>
          </a:p>
          <a:p>
            <a:r>
              <a:rPr lang="en-US" sz="2000" dirty="0"/>
              <a:t>Translation probability in terms of alignments</a:t>
            </a:r>
            <a:r>
              <a:rPr lang="en-US" sz="2000" dirty="0" smtClean="0"/>
              <a:t>:</a:t>
            </a:r>
            <a:endParaRPr lang="en-US" sz="2000" dirty="0"/>
          </a:p>
          <a:p>
            <a:pPr>
              <a:buFont typeface="Wingdings" charset="0"/>
              <a:buNone/>
            </a:pPr>
            <a:r>
              <a:rPr lang="en-US" sz="2000" dirty="0"/>
              <a:t>	where:</a:t>
            </a:r>
          </a:p>
          <a:p>
            <a:pPr>
              <a:buFont typeface="Wingdings" charset="0"/>
              <a:buNone/>
            </a:pPr>
            <a:endParaRPr lang="en-US" sz="2000" dirty="0"/>
          </a:p>
          <a:p>
            <a:pPr>
              <a:buFont typeface="Wingdings" charset="0"/>
              <a:buNone/>
            </a:pPr>
            <a:r>
              <a:rPr lang="en-US" sz="2000" dirty="0"/>
              <a:t>	</a:t>
            </a:r>
          </a:p>
          <a:p>
            <a:pPr>
              <a:buFont typeface="Wingdings" charset="0"/>
              <a:buNone/>
            </a:pPr>
            <a:r>
              <a:rPr lang="en-US" sz="2000" dirty="0"/>
              <a:t>	</a:t>
            </a:r>
          </a:p>
          <a:p>
            <a:pPr>
              <a:buFont typeface="Wingdings" charset="0"/>
              <a:buNone/>
            </a:pPr>
            <a:r>
              <a:rPr lang="en-US" sz="2000" dirty="0"/>
              <a:t>	</a:t>
            </a:r>
            <a:br>
              <a:rPr lang="en-US" sz="2000" dirty="0"/>
            </a:br>
            <a:r>
              <a:rPr lang="en-US" sz="2000" dirty="0" smtClean="0"/>
              <a:t>and</a:t>
            </a:r>
            <a:r>
              <a:rPr lang="en-US" sz="2000" dirty="0"/>
              <a:t>:</a:t>
            </a:r>
          </a:p>
          <a:p>
            <a:endParaRPr lang="en-US" sz="20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457229"/>
              </p:ext>
            </p:extLst>
          </p:nvPr>
        </p:nvGraphicFramePr>
        <p:xfrm>
          <a:off x="5719160" y="3671080"/>
          <a:ext cx="2736850" cy="708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name="Equation" r:id="rId3" imgW="1407960" imgH="356400" progId="Equation.3">
                  <p:embed/>
                </p:oleObj>
              </mc:Choice>
              <mc:Fallback>
                <p:oleObj name="Equation" r:id="rId3" imgW="1407960" imgH="35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9160" y="3671080"/>
                        <a:ext cx="2736850" cy="7084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816721"/>
              </p:ext>
            </p:extLst>
          </p:nvPr>
        </p:nvGraphicFramePr>
        <p:xfrm>
          <a:off x="1558925" y="4131260"/>
          <a:ext cx="4156075" cy="1378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Equation" r:id="rId5" imgW="2093400" imgH="685440" progId="Equation.3">
                  <p:embed/>
                </p:oleObj>
              </mc:Choice>
              <mc:Fallback>
                <p:oleObj name="Equation" r:id="rId5" imgW="2093400" imgH="685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925" y="4131260"/>
                        <a:ext cx="4156075" cy="13782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189326"/>
              </p:ext>
            </p:extLst>
          </p:nvPr>
        </p:nvGraphicFramePr>
        <p:xfrm>
          <a:off x="1353558" y="5499880"/>
          <a:ext cx="431641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Equation" r:id="rId7" imgW="2111760" imgH="484560" progId="Equation.3">
                  <p:embed/>
                </p:oleObj>
              </mc:Choice>
              <mc:Fallback>
                <p:oleObj name="Equation" r:id="rId7" imgW="2111760" imgH="48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3558" y="5499880"/>
                        <a:ext cx="4316413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73696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IBM Model 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We want to find the most likely alignment: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We don’t need to enumerate </a:t>
            </a:r>
            <a:r>
              <a:rPr lang="en-US" sz="2000" dirty="0"/>
              <a:t>all alignments: Since </a:t>
            </a:r>
            <a:r>
              <a:rPr lang="en-US" sz="2000" i="1" dirty="0"/>
              <a:t>P(</a:t>
            </a:r>
            <a:r>
              <a:rPr lang="en-US" sz="2000" i="1" dirty="0" smtClean="0"/>
              <a:t>f </a:t>
            </a:r>
            <a:r>
              <a:rPr lang="en-US" sz="2000" i="1" baseline="30000" dirty="0" err="1" smtClean="0"/>
              <a:t>j</a:t>
            </a:r>
            <a:r>
              <a:rPr lang="en-US" sz="2000" i="1" dirty="0" err="1" smtClean="0"/>
              <a:t>|e</a:t>
            </a:r>
            <a:r>
              <a:rPr lang="en-US" sz="2000" i="1" baseline="30000" dirty="0" err="1" smtClean="0"/>
              <a:t>i</a:t>
            </a:r>
            <a:r>
              <a:rPr lang="en-US" sz="2000" i="1" dirty="0"/>
              <a:t>) </a:t>
            </a:r>
            <a:r>
              <a:rPr lang="en-US" sz="2000" dirty="0"/>
              <a:t>is independent from </a:t>
            </a:r>
            <a:r>
              <a:rPr lang="en-US" sz="2000" i="1" dirty="0"/>
              <a:t>P(</a:t>
            </a:r>
            <a:r>
              <a:rPr lang="en-US" sz="2000" i="1" dirty="0" smtClean="0"/>
              <a:t>f </a:t>
            </a:r>
            <a:r>
              <a:rPr lang="en-US" sz="2000" i="1" baseline="30000" dirty="0" smtClean="0"/>
              <a:t>j’</a:t>
            </a:r>
            <a:r>
              <a:rPr lang="en-US" sz="2000" i="1" dirty="0" smtClean="0"/>
              <a:t>|</a:t>
            </a:r>
            <a:r>
              <a:rPr lang="en-US" sz="2000" i="1" dirty="0" err="1" smtClean="0"/>
              <a:t>e</a:t>
            </a:r>
            <a:r>
              <a:rPr lang="en-US" sz="2000" i="1" baseline="30000" dirty="0" err="1" smtClean="0"/>
              <a:t>i</a:t>
            </a:r>
            <a:r>
              <a:rPr lang="en-US" sz="2000" i="1" baseline="30000" dirty="0"/>
              <a:t>’</a:t>
            </a:r>
            <a:r>
              <a:rPr lang="en-US" sz="2000" i="1" dirty="0"/>
              <a:t>) </a:t>
            </a:r>
            <a:r>
              <a:rPr lang="en-US" sz="2000" dirty="0"/>
              <a:t>we can find the maximum alignment by looking at the individual translation probabilities only</a:t>
            </a:r>
          </a:p>
          <a:p>
            <a:r>
              <a:rPr lang="en-US" sz="2000" dirty="0"/>
              <a:t>Let                                           , then for each </a:t>
            </a:r>
            <a:r>
              <a:rPr lang="en-US" sz="2000" i="1" dirty="0" err="1"/>
              <a:t>a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The best alignment can </a:t>
            </a:r>
            <a:r>
              <a:rPr lang="en-US" sz="2000" dirty="0" smtClean="0"/>
              <a:t>be computed </a:t>
            </a:r>
            <a:r>
              <a:rPr lang="en-US" sz="2000" dirty="0"/>
              <a:t>in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 </a:t>
            </a:r>
            <a:r>
              <a:rPr lang="en-US" sz="2000" dirty="0"/>
              <a:t>quadratic number of steps: </a:t>
            </a:r>
            <a:r>
              <a:rPr lang="en-US" sz="2000" dirty="0" smtClean="0"/>
              <a:t>m(</a:t>
            </a:r>
            <a:r>
              <a:rPr lang="en-US" sz="2000" dirty="0"/>
              <a:t>l+</a:t>
            </a:r>
            <a:r>
              <a:rPr lang="en-US" sz="2000" dirty="0" smtClean="0"/>
              <a:t>1</a:t>
            </a:r>
            <a:r>
              <a:rPr lang="en-US" sz="2000" dirty="0"/>
              <a:t>)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5808307"/>
              </p:ext>
            </p:extLst>
          </p:nvPr>
        </p:nvGraphicFramePr>
        <p:xfrm>
          <a:off x="514350" y="1828800"/>
          <a:ext cx="6262688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" name="Equation" r:id="rId3" imgW="3327840" imgH="484560" progId="Equation.3">
                  <p:embed/>
                </p:oleObj>
              </mc:Choice>
              <mc:Fallback>
                <p:oleObj name="Equation" r:id="rId3" imgW="3327840" imgH="48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" y="1828800"/>
                        <a:ext cx="6262688" cy="928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5725704"/>
              </p:ext>
            </p:extLst>
          </p:nvPr>
        </p:nvGraphicFramePr>
        <p:xfrm>
          <a:off x="1044575" y="3627568"/>
          <a:ext cx="2765425" cy="639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" name="Equation" r:id="rId5" imgW="1362240" imgH="301680" progId="Equation.3">
                  <p:embed/>
                </p:oleObj>
              </mc:Choice>
              <mc:Fallback>
                <p:oleObj name="Equation" r:id="rId5" imgW="1362240" imgH="301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3627568"/>
                        <a:ext cx="2765425" cy="6396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629527"/>
              </p:ext>
            </p:extLst>
          </p:nvPr>
        </p:nvGraphicFramePr>
        <p:xfrm>
          <a:off x="6005689" y="3616919"/>
          <a:ext cx="2743200" cy="636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Equation" r:id="rId7" imgW="1407960" imgH="319680" progId="Equation.3">
                  <p:embed/>
                </p:oleObj>
              </mc:Choice>
              <mc:Fallback>
                <p:oleObj name="Equation" r:id="rId7" imgW="1407960" imgH="31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5689" y="3616919"/>
                        <a:ext cx="2743200" cy="6361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403107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363511"/>
            <a:ext cx="6194490" cy="838200"/>
          </a:xfrm>
        </p:spPr>
        <p:txBody>
          <a:bodyPr/>
          <a:lstStyle/>
          <a:p>
            <a:pPr algn="l"/>
            <a:r>
              <a:rPr lang="en-US" sz="3600" dirty="0" smtClean="0"/>
              <a:t>Computing Model 1 Parameters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Step 1: Determine candidates. For each English word e collect all foreign words f that co-occur at least once with e</a:t>
            </a:r>
          </a:p>
          <a:p>
            <a:r>
              <a:rPr lang="en-US" sz="2400" dirty="0"/>
              <a:t>Step 2: Initialize P(</a:t>
            </a:r>
            <a:r>
              <a:rPr lang="en-US" sz="2400" dirty="0" err="1"/>
              <a:t>f|e</a:t>
            </a:r>
            <a:r>
              <a:rPr lang="en-US" sz="2400" dirty="0"/>
              <a:t>) uniformly, i.e. P(</a:t>
            </a:r>
            <a:r>
              <a:rPr lang="en-US" sz="2400" dirty="0" err="1"/>
              <a:t>f|e</a:t>
            </a:r>
            <a:r>
              <a:rPr lang="en-US" sz="2400" dirty="0"/>
              <a:t>) = 1/(</a:t>
            </a:r>
            <a:r>
              <a:rPr lang="en-US" sz="2400" dirty="0" smtClean="0"/>
              <a:t>number </a:t>
            </a:r>
            <a:r>
              <a:rPr lang="en-US" sz="2400" dirty="0"/>
              <a:t>of co-occurring foreign words</a:t>
            </a:r>
            <a:r>
              <a:rPr lang="en-US" sz="2400" dirty="0" smtClean="0"/>
              <a:t>) or P(</a:t>
            </a:r>
            <a:r>
              <a:rPr lang="en-US" sz="2400" dirty="0" err="1"/>
              <a:t>f</a:t>
            </a:r>
            <a:r>
              <a:rPr lang="en-US" sz="2400" dirty="0" err="1" smtClean="0"/>
              <a:t>|e</a:t>
            </a:r>
            <a:r>
              <a:rPr lang="en-US" sz="2400" dirty="0" smtClean="0"/>
              <a:t>) = 1/(number of total foreign words)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Step 3: Iteratively refine translation </a:t>
            </a:r>
            <a:r>
              <a:rPr lang="en-US" sz="2400" dirty="0" smtClean="0"/>
              <a:t>probabilities with EM: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1100" dirty="0">
                <a:latin typeface="Courier New"/>
                <a:cs typeface="Courier New"/>
              </a:rPr>
              <a:t>for n iterations</a:t>
            </a:r>
          </a:p>
          <a:p>
            <a:pPr marL="0" indent="0">
              <a:buNone/>
            </a:pPr>
            <a:r>
              <a:rPr lang="en-US" sz="1100" dirty="0">
                <a:latin typeface="Courier New"/>
                <a:cs typeface="Courier New"/>
              </a:rPr>
              <a:t>     set </a:t>
            </a:r>
            <a:r>
              <a:rPr lang="en-US" sz="1100" dirty="0" err="1">
                <a:latin typeface="Courier New"/>
                <a:cs typeface="Courier New"/>
              </a:rPr>
              <a:t>tc</a:t>
            </a:r>
            <a:r>
              <a:rPr lang="en-US" sz="1100" dirty="0">
                <a:latin typeface="Courier New"/>
                <a:cs typeface="Courier New"/>
              </a:rPr>
              <a:t> to zero</a:t>
            </a:r>
          </a:p>
          <a:p>
            <a:pPr marL="0" indent="0">
              <a:buNone/>
            </a:pPr>
            <a:r>
              <a:rPr lang="en-US" sz="1100" dirty="0">
                <a:latin typeface="Courier New"/>
                <a:cs typeface="Courier New"/>
              </a:rPr>
              <a:t>     for each sentence pair (</a:t>
            </a:r>
            <a:r>
              <a:rPr lang="en-US" sz="1100" dirty="0" err="1">
                <a:latin typeface="Courier New"/>
                <a:cs typeface="Courier New"/>
              </a:rPr>
              <a:t>e,f</a:t>
            </a:r>
            <a:r>
              <a:rPr lang="en-US" sz="1100" dirty="0">
                <a:latin typeface="Courier New"/>
                <a:cs typeface="Courier New"/>
              </a:rPr>
              <a:t>) of lengths (</a:t>
            </a:r>
            <a:r>
              <a:rPr lang="en-US" sz="1100" dirty="0" err="1">
                <a:latin typeface="Courier New"/>
                <a:cs typeface="Courier New"/>
              </a:rPr>
              <a:t>l,m</a:t>
            </a:r>
            <a:r>
              <a:rPr lang="en-US" sz="1100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latin typeface="Courier New"/>
                <a:cs typeface="Courier New"/>
              </a:rPr>
              <a:t>         for j=1 to m</a:t>
            </a:r>
          </a:p>
          <a:p>
            <a:pPr marL="0" indent="0">
              <a:buNone/>
            </a:pPr>
            <a:r>
              <a:rPr lang="en-US" sz="1100" dirty="0">
                <a:latin typeface="Courier New"/>
                <a:cs typeface="Courier New"/>
              </a:rPr>
              <a:t>             total=0; </a:t>
            </a:r>
          </a:p>
          <a:p>
            <a:pPr marL="0" indent="0">
              <a:buNone/>
            </a:pPr>
            <a:r>
              <a:rPr lang="en-US" sz="1100" dirty="0">
                <a:latin typeface="Courier New"/>
                <a:cs typeface="Courier New"/>
              </a:rPr>
              <a:t>             for </a:t>
            </a:r>
            <a:r>
              <a:rPr lang="en-US" sz="1100" dirty="0" err="1">
                <a:latin typeface="Courier New"/>
                <a:cs typeface="Courier New"/>
              </a:rPr>
              <a:t>i</a:t>
            </a:r>
            <a:r>
              <a:rPr lang="en-US" sz="1100" dirty="0">
                <a:latin typeface="Courier New"/>
                <a:cs typeface="Courier New"/>
              </a:rPr>
              <a:t>=1 to l: total += P(</a:t>
            </a:r>
            <a:r>
              <a:rPr lang="en-US" sz="1100" dirty="0" err="1" smtClean="0">
                <a:latin typeface="Courier New"/>
                <a:cs typeface="Courier New"/>
              </a:rPr>
              <a:t>f</a:t>
            </a:r>
            <a:r>
              <a:rPr lang="en-US" sz="1100" baseline="30000" dirty="0" err="1" smtClean="0">
                <a:latin typeface="Courier New"/>
                <a:cs typeface="Courier New"/>
              </a:rPr>
              <a:t>j</a:t>
            </a:r>
            <a:r>
              <a:rPr lang="en-US" sz="1100" dirty="0" err="1" smtClean="0">
                <a:latin typeface="Courier New"/>
                <a:cs typeface="Courier New"/>
              </a:rPr>
              <a:t>|e</a:t>
            </a:r>
            <a:r>
              <a:rPr lang="en-US" sz="1100" baseline="30000" dirty="0" err="1" smtClean="0">
                <a:latin typeface="Courier New"/>
                <a:cs typeface="Courier New"/>
              </a:rPr>
              <a:t>i</a:t>
            </a:r>
            <a:r>
              <a:rPr lang="en-US" sz="11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sz="1100" dirty="0">
                <a:latin typeface="Courier New"/>
                <a:cs typeface="Courier New"/>
              </a:rPr>
              <a:t>             for </a:t>
            </a:r>
            <a:r>
              <a:rPr lang="en-US" sz="1100" dirty="0" err="1">
                <a:latin typeface="Courier New"/>
                <a:cs typeface="Courier New"/>
              </a:rPr>
              <a:t>i</a:t>
            </a:r>
            <a:r>
              <a:rPr lang="en-US" sz="1100" dirty="0">
                <a:latin typeface="Courier New"/>
                <a:cs typeface="Courier New"/>
              </a:rPr>
              <a:t>=1 to l: </a:t>
            </a:r>
            <a:r>
              <a:rPr lang="en-US" sz="1100" dirty="0" err="1">
                <a:latin typeface="Courier New"/>
                <a:cs typeface="Courier New"/>
              </a:rPr>
              <a:t>tc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 smtClean="0">
                <a:latin typeface="Courier New"/>
                <a:cs typeface="Courier New"/>
              </a:rPr>
              <a:t>f</a:t>
            </a:r>
            <a:r>
              <a:rPr lang="en-US" sz="1100" baseline="30000" dirty="0" err="1" smtClean="0">
                <a:latin typeface="Courier New"/>
                <a:cs typeface="Courier New"/>
              </a:rPr>
              <a:t>j</a:t>
            </a:r>
            <a:r>
              <a:rPr lang="en-US" sz="1100" dirty="0" err="1" smtClean="0">
                <a:latin typeface="Courier New"/>
                <a:cs typeface="Courier New"/>
              </a:rPr>
              <a:t>|e</a:t>
            </a:r>
            <a:r>
              <a:rPr lang="en-US" sz="1100" baseline="30000" dirty="0" err="1" smtClean="0">
                <a:latin typeface="Courier New"/>
                <a:cs typeface="Courier New"/>
              </a:rPr>
              <a:t>i</a:t>
            </a:r>
            <a:r>
              <a:rPr lang="en-US" sz="1100" dirty="0">
                <a:latin typeface="Courier New"/>
                <a:cs typeface="Courier New"/>
              </a:rPr>
              <a:t>) += P(</a:t>
            </a:r>
            <a:r>
              <a:rPr lang="en-US" sz="1100" dirty="0" err="1" smtClean="0">
                <a:latin typeface="Courier New"/>
                <a:cs typeface="Courier New"/>
              </a:rPr>
              <a:t>f</a:t>
            </a:r>
            <a:r>
              <a:rPr lang="en-US" sz="1100" baseline="30000" dirty="0" err="1" smtClean="0">
                <a:latin typeface="Courier New"/>
                <a:cs typeface="Courier New"/>
              </a:rPr>
              <a:t>j</a:t>
            </a:r>
            <a:r>
              <a:rPr lang="en-US" sz="1100" dirty="0" err="1" smtClean="0">
                <a:latin typeface="Courier New"/>
                <a:cs typeface="Courier New"/>
              </a:rPr>
              <a:t>|e</a:t>
            </a:r>
            <a:r>
              <a:rPr lang="en-US" sz="1100" baseline="30000" dirty="0" err="1" smtClean="0">
                <a:latin typeface="Courier New"/>
                <a:cs typeface="Courier New"/>
              </a:rPr>
              <a:t>i</a:t>
            </a:r>
            <a:r>
              <a:rPr lang="en-US" sz="1100" dirty="0">
                <a:latin typeface="Courier New"/>
                <a:cs typeface="Courier New"/>
              </a:rPr>
              <a:t>)/total;</a:t>
            </a:r>
          </a:p>
          <a:p>
            <a:pPr marL="0" indent="0">
              <a:buNone/>
            </a:pPr>
            <a:r>
              <a:rPr lang="en-US" sz="1100" dirty="0">
                <a:latin typeface="Courier New"/>
                <a:cs typeface="Courier New"/>
              </a:rPr>
              <a:t>     for each word e</a:t>
            </a:r>
          </a:p>
          <a:p>
            <a:pPr marL="0" indent="0">
              <a:buNone/>
            </a:pPr>
            <a:r>
              <a:rPr lang="en-US" sz="1100" dirty="0">
                <a:latin typeface="Courier New"/>
                <a:cs typeface="Courier New"/>
              </a:rPr>
              <a:t>         total=0; </a:t>
            </a:r>
          </a:p>
          <a:p>
            <a:pPr marL="0" indent="0">
              <a:buNone/>
            </a:pPr>
            <a:r>
              <a:rPr lang="en-US" sz="1100" dirty="0">
                <a:latin typeface="Courier New"/>
                <a:cs typeface="Courier New"/>
              </a:rPr>
              <a:t>         for each word f </a:t>
            </a:r>
            <a:r>
              <a:rPr lang="en-US" sz="1100" dirty="0" err="1">
                <a:latin typeface="Courier New"/>
                <a:cs typeface="Courier New"/>
              </a:rPr>
              <a:t>s.t.</a:t>
            </a: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err="1">
                <a:latin typeface="Courier New"/>
                <a:cs typeface="Courier New"/>
              </a:rPr>
              <a:t>tc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 smtClean="0">
                <a:latin typeface="Courier New"/>
                <a:cs typeface="Courier New"/>
              </a:rPr>
              <a:t>f|e</a:t>
            </a:r>
            <a:r>
              <a:rPr lang="en-US" sz="1100" dirty="0">
                <a:latin typeface="Courier New"/>
                <a:cs typeface="Courier New"/>
              </a:rPr>
              <a:t>) is defined:  total += </a:t>
            </a:r>
            <a:r>
              <a:rPr lang="en-US" sz="1100" dirty="0" err="1">
                <a:latin typeface="Courier New"/>
                <a:cs typeface="Courier New"/>
              </a:rPr>
              <a:t>tc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 smtClean="0">
                <a:latin typeface="Courier New"/>
                <a:cs typeface="Courier New"/>
              </a:rPr>
              <a:t>f|e</a:t>
            </a:r>
            <a:r>
              <a:rPr lang="en-US" sz="11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sz="1100" dirty="0">
                <a:latin typeface="Courier New"/>
                <a:cs typeface="Courier New"/>
              </a:rPr>
              <a:t>         for each word f </a:t>
            </a:r>
            <a:r>
              <a:rPr lang="en-US" sz="1100" dirty="0" err="1">
                <a:latin typeface="Courier New"/>
                <a:cs typeface="Courier New"/>
              </a:rPr>
              <a:t>s.t.</a:t>
            </a: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err="1">
                <a:latin typeface="Courier New"/>
                <a:cs typeface="Courier New"/>
              </a:rPr>
              <a:t>tc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 smtClean="0">
                <a:latin typeface="Courier New"/>
                <a:cs typeface="Courier New"/>
              </a:rPr>
              <a:t>f|e</a:t>
            </a:r>
            <a:r>
              <a:rPr lang="en-US" sz="1100" dirty="0">
                <a:latin typeface="Courier New"/>
                <a:cs typeface="Courier New"/>
              </a:rPr>
              <a:t>) is defined:  P(</a:t>
            </a:r>
            <a:r>
              <a:rPr lang="en-US" sz="1100" dirty="0" err="1" smtClean="0">
                <a:latin typeface="Courier New"/>
                <a:cs typeface="Courier New"/>
              </a:rPr>
              <a:t>f|e</a:t>
            </a:r>
            <a:r>
              <a:rPr lang="en-US" sz="1100" dirty="0">
                <a:latin typeface="Courier New"/>
                <a:cs typeface="Courier New"/>
              </a:rPr>
              <a:t>) = </a:t>
            </a:r>
            <a:r>
              <a:rPr lang="en-US" sz="1100" dirty="0" err="1">
                <a:latin typeface="Courier New"/>
                <a:cs typeface="Courier New"/>
              </a:rPr>
              <a:t>tc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 smtClean="0">
                <a:latin typeface="Courier New"/>
                <a:cs typeface="Courier New"/>
              </a:rPr>
              <a:t>f|e</a:t>
            </a:r>
            <a:r>
              <a:rPr lang="en-US" sz="1100" dirty="0">
                <a:latin typeface="Courier New"/>
                <a:cs typeface="Courier New"/>
              </a:rPr>
              <a:t>)/total;</a:t>
            </a:r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3196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IBM Model 1 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Parallel ‘corpus’:</a:t>
            </a:r>
          </a:p>
          <a:p>
            <a:pPr marL="180975" lvl="1" indent="0">
              <a:buNone/>
            </a:pPr>
            <a:r>
              <a:rPr lang="en-US" sz="1400" dirty="0"/>
              <a:t>the dog :: der </a:t>
            </a:r>
            <a:r>
              <a:rPr lang="en-US" sz="1400" dirty="0" err="1"/>
              <a:t>Hund</a:t>
            </a:r>
            <a:endParaRPr lang="en-US" sz="1400" dirty="0"/>
          </a:p>
          <a:p>
            <a:pPr marL="180975" lvl="1" indent="0">
              <a:buNone/>
            </a:pPr>
            <a:r>
              <a:rPr lang="en-US" sz="1400" dirty="0"/>
              <a:t>the tomcat :: der </a:t>
            </a:r>
            <a:r>
              <a:rPr lang="en-US" sz="1400" dirty="0" err="1"/>
              <a:t>Kater</a:t>
            </a:r>
            <a:endParaRPr lang="en-US" sz="1400" dirty="0"/>
          </a:p>
          <a:p>
            <a:r>
              <a:rPr lang="en-US" sz="2400" dirty="0"/>
              <a:t>Step 1+2 (collect candidates and initialize uniformly):</a:t>
            </a:r>
          </a:p>
          <a:p>
            <a:pPr marL="180975" lvl="1" indent="0">
              <a:buNone/>
            </a:pPr>
            <a:r>
              <a:rPr lang="en-US" sz="1400" dirty="0"/>
              <a:t>P(</a:t>
            </a:r>
            <a:r>
              <a:rPr lang="en-US" sz="1400" dirty="0" err="1"/>
              <a:t>der|the</a:t>
            </a:r>
            <a:r>
              <a:rPr lang="en-US" sz="1400" dirty="0"/>
              <a:t>) = P(</a:t>
            </a:r>
            <a:r>
              <a:rPr lang="en-US" sz="1400" dirty="0" err="1"/>
              <a:t>Hund|the</a:t>
            </a:r>
            <a:r>
              <a:rPr lang="en-US" sz="1400" dirty="0"/>
              <a:t>) = P(</a:t>
            </a:r>
            <a:r>
              <a:rPr lang="en-US" sz="1400" dirty="0" err="1"/>
              <a:t>Kater|the</a:t>
            </a:r>
            <a:r>
              <a:rPr lang="en-US" sz="1400" dirty="0"/>
              <a:t>) = 1/3</a:t>
            </a:r>
          </a:p>
          <a:p>
            <a:pPr marL="180975" lvl="1" indent="0">
              <a:buNone/>
            </a:pPr>
            <a:r>
              <a:rPr lang="en-US" sz="1400" dirty="0"/>
              <a:t>P(</a:t>
            </a:r>
            <a:r>
              <a:rPr lang="en-US" sz="1400" dirty="0" err="1"/>
              <a:t>der|dog</a:t>
            </a:r>
            <a:r>
              <a:rPr lang="en-US" sz="1400" dirty="0"/>
              <a:t>) = P(</a:t>
            </a:r>
            <a:r>
              <a:rPr lang="en-US" sz="1400" dirty="0" err="1"/>
              <a:t>Hund|dog</a:t>
            </a:r>
            <a:r>
              <a:rPr lang="en-US" sz="1400" dirty="0"/>
              <a:t>) = P(</a:t>
            </a:r>
            <a:r>
              <a:rPr lang="en-US" sz="1400" dirty="0" err="1"/>
              <a:t>Kater|dog</a:t>
            </a:r>
            <a:r>
              <a:rPr lang="en-US" sz="1400" dirty="0"/>
              <a:t>) = 1/3</a:t>
            </a:r>
          </a:p>
          <a:p>
            <a:pPr marL="180975" lvl="1" indent="0">
              <a:buNone/>
            </a:pPr>
            <a:r>
              <a:rPr lang="en-US" sz="1400" dirty="0"/>
              <a:t>P(</a:t>
            </a:r>
            <a:r>
              <a:rPr lang="en-US" sz="1400" dirty="0" err="1"/>
              <a:t>der|tomcat</a:t>
            </a:r>
            <a:r>
              <a:rPr lang="en-US" sz="1400" dirty="0"/>
              <a:t>)  = P(</a:t>
            </a:r>
            <a:r>
              <a:rPr lang="en-US" sz="1400" dirty="0" err="1"/>
              <a:t>Hund|tomcat</a:t>
            </a:r>
            <a:r>
              <a:rPr lang="en-US" sz="1400" dirty="0"/>
              <a:t>)  = P(</a:t>
            </a:r>
            <a:r>
              <a:rPr lang="en-US" sz="1400" dirty="0" err="1"/>
              <a:t>Kater|tomcat</a:t>
            </a:r>
            <a:r>
              <a:rPr lang="en-US" sz="1400" dirty="0"/>
              <a:t>) = 1/3</a:t>
            </a:r>
          </a:p>
          <a:p>
            <a:pPr marL="180975" lvl="1" indent="0">
              <a:buNone/>
            </a:pPr>
            <a:r>
              <a:rPr lang="en-US" sz="1400" dirty="0"/>
              <a:t>P(</a:t>
            </a:r>
            <a:r>
              <a:rPr lang="en-US" sz="1400" dirty="0" err="1"/>
              <a:t>der|NULL</a:t>
            </a:r>
            <a:r>
              <a:rPr lang="en-US" sz="1400" dirty="0"/>
              <a:t>) = P(</a:t>
            </a:r>
            <a:r>
              <a:rPr lang="en-US" sz="1400" dirty="0" err="1"/>
              <a:t>Hund|NULL</a:t>
            </a:r>
            <a:r>
              <a:rPr lang="en-US" sz="1400" dirty="0"/>
              <a:t>) = P(</a:t>
            </a:r>
            <a:r>
              <a:rPr lang="en-US" sz="1400" dirty="0" err="1"/>
              <a:t>Kater|NULL</a:t>
            </a:r>
            <a:r>
              <a:rPr lang="en-US" sz="1400" dirty="0"/>
              <a:t>) = 1/</a:t>
            </a:r>
            <a:r>
              <a:rPr lang="en-US" sz="1400" dirty="0" smtClean="0"/>
              <a:t>3</a:t>
            </a:r>
          </a:p>
          <a:p>
            <a:pPr marL="296863" indent="-285750"/>
            <a:r>
              <a:rPr lang="en-US" sz="2400" dirty="0"/>
              <a:t>Step 3: Iterate</a:t>
            </a:r>
          </a:p>
          <a:p>
            <a:pPr marL="11113" indent="0">
              <a:buNone/>
            </a:pPr>
            <a:r>
              <a:rPr lang="en-US" sz="1600" b="1" dirty="0"/>
              <a:t>NULL the dog :: </a:t>
            </a:r>
            <a:r>
              <a:rPr lang="en-US" sz="1600" b="1" dirty="0" smtClean="0"/>
              <a:t>der </a:t>
            </a:r>
            <a:r>
              <a:rPr lang="en-US" sz="1600" b="1" dirty="0" err="1" smtClean="0"/>
              <a:t>Hund</a:t>
            </a:r>
            <a:endParaRPr lang="en-US" sz="1600" b="1" dirty="0"/>
          </a:p>
          <a:p>
            <a:pPr marL="11113" indent="0">
              <a:buNone/>
            </a:pPr>
            <a:r>
              <a:rPr lang="en-US" sz="1300" dirty="0"/>
              <a:t>j=1 </a:t>
            </a:r>
          </a:p>
          <a:p>
            <a:pPr marL="11113" indent="0">
              <a:buNone/>
            </a:pPr>
            <a:r>
              <a:rPr lang="en-US" sz="1300" dirty="0"/>
              <a:t>total =  P(</a:t>
            </a:r>
            <a:r>
              <a:rPr lang="en-US" sz="1300" dirty="0" err="1"/>
              <a:t>der|NULL</a:t>
            </a:r>
            <a:r>
              <a:rPr lang="en-US" sz="1300" dirty="0"/>
              <a:t>)+P(</a:t>
            </a:r>
            <a:r>
              <a:rPr lang="en-US" sz="1300" dirty="0" err="1"/>
              <a:t>der|the</a:t>
            </a:r>
            <a:r>
              <a:rPr lang="en-US" sz="1300" dirty="0"/>
              <a:t>)+P(</a:t>
            </a:r>
            <a:r>
              <a:rPr lang="en-US" sz="1300" dirty="0" err="1"/>
              <a:t>der|dog</a:t>
            </a:r>
            <a:r>
              <a:rPr lang="en-US" sz="1300" dirty="0"/>
              <a:t>)= 1</a:t>
            </a:r>
          </a:p>
          <a:p>
            <a:pPr marL="11113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der|NULL</a:t>
            </a:r>
            <a:r>
              <a:rPr lang="en-US" sz="1300" dirty="0"/>
              <a:t>) += P(</a:t>
            </a:r>
            <a:r>
              <a:rPr lang="en-US" sz="1300" dirty="0" err="1"/>
              <a:t>der|NULL</a:t>
            </a:r>
            <a:r>
              <a:rPr lang="en-US" sz="1300" dirty="0"/>
              <a:t>)/1 = 0 += .333/1 = 0.333</a:t>
            </a:r>
          </a:p>
          <a:p>
            <a:pPr marL="11113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der|the</a:t>
            </a:r>
            <a:r>
              <a:rPr lang="en-US" sz="1300" dirty="0"/>
              <a:t>) += P(</a:t>
            </a:r>
            <a:r>
              <a:rPr lang="en-US" sz="1300" dirty="0" err="1"/>
              <a:t>der|the</a:t>
            </a:r>
            <a:r>
              <a:rPr lang="en-US" sz="1300" dirty="0"/>
              <a:t>)/1 = 0 += .333/1 = 0.333</a:t>
            </a:r>
          </a:p>
          <a:p>
            <a:pPr marL="11113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der|dog</a:t>
            </a:r>
            <a:r>
              <a:rPr lang="en-US" sz="1300" dirty="0"/>
              <a:t>) += P(</a:t>
            </a:r>
            <a:r>
              <a:rPr lang="en-US" sz="1300" dirty="0" err="1"/>
              <a:t>der|dog</a:t>
            </a:r>
            <a:r>
              <a:rPr lang="en-US" sz="1300" dirty="0"/>
              <a:t>)/1 = 0 += .333/1 = </a:t>
            </a:r>
            <a:r>
              <a:rPr lang="en-US" sz="1300" dirty="0" smtClean="0"/>
              <a:t>0.333</a:t>
            </a:r>
            <a:endParaRPr lang="en-US" sz="1300" dirty="0"/>
          </a:p>
        </p:txBody>
      </p:sp>
      <p:sp>
        <p:nvSpPr>
          <p:cNvPr id="5" name="Rectangle 4"/>
          <p:cNvSpPr/>
          <p:nvPr/>
        </p:nvSpPr>
        <p:spPr>
          <a:xfrm>
            <a:off x="4267200" y="4572000"/>
            <a:ext cx="502920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indent="0">
              <a:buNone/>
            </a:pPr>
            <a:r>
              <a:rPr lang="en-US" sz="1300" dirty="0"/>
              <a:t>j=2</a:t>
            </a:r>
          </a:p>
          <a:p>
            <a:pPr marL="11113" indent="0">
              <a:buNone/>
            </a:pPr>
            <a:r>
              <a:rPr lang="en-US" sz="1300" dirty="0"/>
              <a:t>total =  P(</a:t>
            </a:r>
            <a:r>
              <a:rPr lang="en-US" sz="1300" dirty="0" err="1"/>
              <a:t>Hund|NULL</a:t>
            </a:r>
            <a:r>
              <a:rPr lang="en-US" sz="1300" dirty="0"/>
              <a:t>)+P(</a:t>
            </a:r>
            <a:r>
              <a:rPr lang="en-US" sz="1300" dirty="0" err="1"/>
              <a:t>Hund|the</a:t>
            </a:r>
            <a:r>
              <a:rPr lang="en-US" sz="1300" dirty="0"/>
              <a:t>)+P(</a:t>
            </a:r>
            <a:r>
              <a:rPr lang="en-US" sz="1300" dirty="0" err="1"/>
              <a:t>Hund|dog</a:t>
            </a:r>
            <a:r>
              <a:rPr lang="en-US" sz="1300" dirty="0"/>
              <a:t>)=1</a:t>
            </a:r>
          </a:p>
          <a:p>
            <a:pPr marL="11113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Hund|NULL</a:t>
            </a:r>
            <a:r>
              <a:rPr lang="en-US" sz="1300" dirty="0"/>
              <a:t>) += P(</a:t>
            </a:r>
            <a:r>
              <a:rPr lang="en-US" sz="1300" dirty="0" err="1"/>
              <a:t>Hund|NULL</a:t>
            </a:r>
            <a:r>
              <a:rPr lang="en-US" sz="1300" dirty="0"/>
              <a:t>)/1  = 0 += .333/1 = 0.333</a:t>
            </a:r>
          </a:p>
          <a:p>
            <a:pPr marL="11113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Hund|the</a:t>
            </a:r>
            <a:r>
              <a:rPr lang="en-US" sz="1300" dirty="0"/>
              <a:t>) += P(</a:t>
            </a:r>
            <a:r>
              <a:rPr lang="en-US" sz="1300" dirty="0" err="1"/>
              <a:t>Hund|the</a:t>
            </a:r>
            <a:r>
              <a:rPr lang="en-US" sz="1300" dirty="0"/>
              <a:t>)/1 = 0 += .333/1 = 0.333</a:t>
            </a:r>
          </a:p>
          <a:p>
            <a:pPr marL="11113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Hund|dog</a:t>
            </a:r>
            <a:r>
              <a:rPr lang="en-US" sz="1300" dirty="0"/>
              <a:t>) += P(</a:t>
            </a:r>
            <a:r>
              <a:rPr lang="en-US" sz="1300" dirty="0" err="1"/>
              <a:t>Hund|dog</a:t>
            </a:r>
            <a:r>
              <a:rPr lang="en-US" sz="1300" dirty="0"/>
              <a:t>)/1 = 0 += .333/1 = 0.333</a:t>
            </a:r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69331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189864"/>
            <a:ext cx="8251825" cy="838200"/>
          </a:xfrm>
        </p:spPr>
        <p:txBody>
          <a:bodyPr/>
          <a:lstStyle/>
          <a:p>
            <a:pPr algn="l"/>
            <a:r>
              <a:rPr lang="en-US" sz="3200" dirty="0" smtClean="0"/>
              <a:t>Rule-based vs. Statistical </a:t>
            </a:r>
            <a:br>
              <a:rPr lang="en-US" sz="3200" dirty="0" smtClean="0"/>
            </a:br>
            <a:r>
              <a:rPr lang="en-US" sz="3200" dirty="0" smtClean="0"/>
              <a:t>Machine Translation (MT)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1" y="1524000"/>
            <a:ext cx="5714999" cy="4560887"/>
          </a:xfrm>
        </p:spPr>
        <p:txBody>
          <a:bodyPr/>
          <a:lstStyle/>
          <a:p>
            <a:pPr marL="0" indent="0">
              <a:buNone/>
            </a:pPr>
            <a:r>
              <a:rPr lang="en-US" sz="1900" dirty="0"/>
              <a:t>Rule-based MT:</a:t>
            </a:r>
          </a:p>
          <a:p>
            <a:r>
              <a:rPr lang="en-US" sz="1900" dirty="0"/>
              <a:t>Hand-written transfer rules</a:t>
            </a:r>
          </a:p>
          <a:p>
            <a:r>
              <a:rPr lang="en-US" sz="1900" dirty="0"/>
              <a:t>Rules can be based on lexical or structural transfer</a:t>
            </a:r>
          </a:p>
          <a:p>
            <a:r>
              <a:rPr lang="en-US" sz="1900" dirty="0"/>
              <a:t>Pro: firm grip on complex translation phenomena</a:t>
            </a:r>
          </a:p>
          <a:p>
            <a:r>
              <a:rPr lang="en-US" sz="1900" dirty="0"/>
              <a:t>Con: Often very labor-</a:t>
            </a:r>
            <a:r>
              <a:rPr lang="en-US" sz="1900" dirty="0" smtClean="0"/>
              <a:t>intensive, </a:t>
            </a:r>
            <a:r>
              <a:rPr lang="en-US" sz="1900" dirty="0"/>
              <a:t>lack of </a:t>
            </a:r>
            <a:r>
              <a:rPr lang="en-US" sz="1900" dirty="0" smtClean="0"/>
              <a:t>robustness</a:t>
            </a:r>
          </a:p>
          <a:p>
            <a:pPr marL="0" indent="0">
              <a:buNone/>
            </a:pPr>
            <a:r>
              <a:rPr lang="en-US" sz="1900" dirty="0" smtClean="0"/>
              <a:t>Largely abandoned.</a:t>
            </a:r>
            <a:endParaRPr lang="en-US" sz="1900" dirty="0"/>
          </a:p>
          <a:p>
            <a:pPr marL="0" indent="0">
              <a:buNone/>
            </a:pPr>
            <a:endParaRPr lang="en-US" sz="1900" dirty="0" smtClean="0"/>
          </a:p>
          <a:p>
            <a:pPr marL="0" indent="0">
              <a:buNone/>
            </a:pPr>
            <a:r>
              <a:rPr lang="en-US" sz="1900" dirty="0" smtClean="0"/>
              <a:t>Statistical </a:t>
            </a:r>
            <a:r>
              <a:rPr lang="en-US" sz="1900" dirty="0"/>
              <a:t>MT</a:t>
            </a:r>
          </a:p>
          <a:p>
            <a:r>
              <a:rPr lang="en-US" sz="1900" dirty="0"/>
              <a:t>Mainly word or phrase-based translations</a:t>
            </a:r>
          </a:p>
          <a:p>
            <a:r>
              <a:rPr lang="en-US" sz="1900" dirty="0"/>
              <a:t>Translation are learned from actual data</a:t>
            </a:r>
          </a:p>
          <a:p>
            <a:r>
              <a:rPr lang="en-US" sz="1900" dirty="0"/>
              <a:t>Pro: Translations are learned automatically</a:t>
            </a:r>
          </a:p>
          <a:p>
            <a:r>
              <a:rPr lang="en-US" sz="1900" dirty="0"/>
              <a:t>Con: Difficult to model complex translation phenomena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15000" y="1447800"/>
            <a:ext cx="3280267" cy="2667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24344" y="1216223"/>
            <a:ext cx="22687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https://</a:t>
            </a:r>
            <a:r>
              <a:rPr lang="en-US" sz="1400" b="1" dirty="0" err="1"/>
              <a:t>www.babelfish.com</a:t>
            </a:r>
            <a:endParaRPr lang="en-US" sz="1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/>
          <a:srcRect b="42032"/>
          <a:stretch/>
        </p:blipFill>
        <p:spPr>
          <a:xfrm>
            <a:off x="5639430" y="4191000"/>
            <a:ext cx="3504570" cy="12025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38800" y="5486400"/>
            <a:ext cx="2667000" cy="88628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19800" y="4419600"/>
            <a:ext cx="2817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http://</a:t>
            </a:r>
            <a:r>
              <a:rPr lang="en-US" sz="1600" b="1" dirty="0" err="1"/>
              <a:t>translate.google.com</a:t>
            </a:r>
            <a:endParaRPr lang="en-US" sz="1600" b="1" dirty="0"/>
          </a:p>
        </p:txBody>
      </p:sp>
      <p:sp>
        <p:nvSpPr>
          <p:cNvPr id="10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11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402521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IBM Model 1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466850"/>
            <a:ext cx="8640763" cy="5086350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NULL the tomcat :: der </a:t>
            </a:r>
            <a:r>
              <a:rPr lang="en-US" sz="1600" b="1" dirty="0" err="1"/>
              <a:t>Kater</a:t>
            </a:r>
            <a:endParaRPr lang="en-US" sz="1600" b="1" dirty="0"/>
          </a:p>
          <a:p>
            <a:pPr marL="0" indent="0">
              <a:buNone/>
            </a:pPr>
            <a:r>
              <a:rPr lang="en-US" sz="1300" dirty="0"/>
              <a:t>j=1 </a:t>
            </a:r>
          </a:p>
          <a:p>
            <a:pPr marL="0" indent="0">
              <a:buNone/>
            </a:pPr>
            <a:r>
              <a:rPr lang="en-US" sz="1300" dirty="0"/>
              <a:t>total =  P(</a:t>
            </a:r>
            <a:r>
              <a:rPr lang="en-US" sz="1300" dirty="0" err="1"/>
              <a:t>der|NULL</a:t>
            </a:r>
            <a:r>
              <a:rPr lang="en-US" sz="1300" dirty="0"/>
              <a:t>)+P(</a:t>
            </a:r>
            <a:r>
              <a:rPr lang="en-US" sz="1300" dirty="0" err="1"/>
              <a:t>der|the</a:t>
            </a:r>
            <a:r>
              <a:rPr lang="en-US" sz="1300" dirty="0"/>
              <a:t>)+P(</a:t>
            </a:r>
            <a:r>
              <a:rPr lang="en-US" sz="1300" dirty="0" err="1"/>
              <a:t>der|tomcat</a:t>
            </a:r>
            <a:r>
              <a:rPr lang="en-US" sz="1300" dirty="0"/>
              <a:t>)=1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der|NULL</a:t>
            </a:r>
            <a:r>
              <a:rPr lang="en-US" sz="1300" dirty="0"/>
              <a:t>) += P(</a:t>
            </a:r>
            <a:r>
              <a:rPr lang="en-US" sz="1300" dirty="0" err="1"/>
              <a:t>der|NULL</a:t>
            </a:r>
            <a:r>
              <a:rPr lang="en-US" sz="1300" dirty="0"/>
              <a:t>)/1  = 0.333 += .333/1 = 0.666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der|the</a:t>
            </a:r>
            <a:r>
              <a:rPr lang="en-US" sz="1300" dirty="0"/>
              <a:t>) += P(</a:t>
            </a:r>
            <a:r>
              <a:rPr lang="en-US" sz="1300" dirty="0" err="1"/>
              <a:t>der|the</a:t>
            </a:r>
            <a:r>
              <a:rPr lang="en-US" sz="1300" dirty="0"/>
              <a:t>)/1  = 0.333 += .333/1 = 0.666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der|tomcat</a:t>
            </a:r>
            <a:r>
              <a:rPr lang="en-US" sz="1300" dirty="0"/>
              <a:t>) += P(</a:t>
            </a:r>
            <a:r>
              <a:rPr lang="en-US" sz="1300" dirty="0" err="1"/>
              <a:t>der|tomcat</a:t>
            </a:r>
            <a:r>
              <a:rPr lang="en-US" sz="1300" dirty="0"/>
              <a:t>)/1  = 0 +=.333/1  = </a:t>
            </a:r>
            <a:r>
              <a:rPr lang="en-US" sz="1300" dirty="0" smtClean="0"/>
              <a:t>0.333</a:t>
            </a:r>
          </a:p>
          <a:p>
            <a:pPr marL="0" indent="0">
              <a:buNone/>
            </a:pPr>
            <a:endParaRPr lang="en-US" sz="1200" dirty="0" smtClean="0"/>
          </a:p>
          <a:p>
            <a:r>
              <a:rPr lang="en-US" sz="2400" dirty="0"/>
              <a:t>Re-compute translation probabilities </a:t>
            </a:r>
          </a:p>
          <a:p>
            <a:pPr marL="0" indent="0">
              <a:buNone/>
            </a:pPr>
            <a:r>
              <a:rPr lang="en-US" sz="1400" dirty="0"/>
              <a:t>total(the) = </a:t>
            </a:r>
            <a:r>
              <a:rPr lang="en-US" sz="1400" dirty="0" err="1"/>
              <a:t>tc</a:t>
            </a:r>
            <a:r>
              <a:rPr lang="en-US" sz="1400" dirty="0"/>
              <a:t>(</a:t>
            </a:r>
            <a:r>
              <a:rPr lang="en-US" sz="1400" dirty="0" err="1"/>
              <a:t>der|the</a:t>
            </a:r>
            <a:r>
              <a:rPr lang="en-US" sz="1400" dirty="0"/>
              <a:t>) + </a:t>
            </a:r>
            <a:r>
              <a:rPr lang="en-US" sz="1400" dirty="0" err="1"/>
              <a:t>tc</a:t>
            </a:r>
            <a:r>
              <a:rPr lang="en-US" sz="1400" dirty="0"/>
              <a:t>(</a:t>
            </a:r>
            <a:r>
              <a:rPr lang="en-US" sz="1400" dirty="0" err="1"/>
              <a:t>Hund|the</a:t>
            </a:r>
            <a:r>
              <a:rPr lang="en-US" sz="1400" dirty="0"/>
              <a:t>) + </a:t>
            </a:r>
            <a:r>
              <a:rPr lang="en-US" sz="1400" dirty="0" err="1"/>
              <a:t>tc</a:t>
            </a:r>
            <a:r>
              <a:rPr lang="en-US" sz="1400" dirty="0"/>
              <a:t>(</a:t>
            </a:r>
            <a:r>
              <a:rPr lang="en-US" sz="1400" dirty="0" err="1"/>
              <a:t>Kater|the</a:t>
            </a:r>
            <a:r>
              <a:rPr lang="en-US" sz="1400" dirty="0"/>
              <a:t>) = 0.666 + 0.333 + 0.333 = 1.333 </a:t>
            </a:r>
          </a:p>
          <a:p>
            <a:pPr marL="0" indent="0">
              <a:buNone/>
            </a:pPr>
            <a:r>
              <a:rPr lang="en-US" sz="1400" dirty="0"/>
              <a:t>P(</a:t>
            </a:r>
            <a:r>
              <a:rPr lang="en-US" sz="1400" dirty="0" err="1"/>
              <a:t>der|the</a:t>
            </a:r>
            <a:r>
              <a:rPr lang="en-US" sz="1400" dirty="0"/>
              <a:t>) = </a:t>
            </a:r>
            <a:r>
              <a:rPr lang="en-US" sz="1400" dirty="0" err="1"/>
              <a:t>tc</a:t>
            </a:r>
            <a:r>
              <a:rPr lang="en-US" sz="1400" dirty="0"/>
              <a:t>(</a:t>
            </a:r>
            <a:r>
              <a:rPr lang="en-US" sz="1400" dirty="0" err="1"/>
              <a:t>der|the</a:t>
            </a:r>
            <a:r>
              <a:rPr lang="en-US" sz="1400" dirty="0"/>
              <a:t>)/total(the) =  0.666 / 1.333 = 0.5</a:t>
            </a:r>
          </a:p>
          <a:p>
            <a:pPr marL="0" indent="0">
              <a:buNone/>
            </a:pPr>
            <a:r>
              <a:rPr lang="en-US" sz="1400" dirty="0"/>
              <a:t>P(</a:t>
            </a:r>
            <a:r>
              <a:rPr lang="en-US" sz="1400" dirty="0" err="1"/>
              <a:t>Hund|the</a:t>
            </a:r>
            <a:r>
              <a:rPr lang="en-US" sz="1400" dirty="0"/>
              <a:t>) = </a:t>
            </a:r>
            <a:r>
              <a:rPr lang="en-US" sz="1400" dirty="0" err="1"/>
              <a:t>tc</a:t>
            </a:r>
            <a:r>
              <a:rPr lang="en-US" sz="1400" dirty="0"/>
              <a:t>(</a:t>
            </a:r>
            <a:r>
              <a:rPr lang="en-US" sz="1400" dirty="0" err="1"/>
              <a:t>Hund|the</a:t>
            </a:r>
            <a:r>
              <a:rPr lang="en-US" sz="1400" dirty="0"/>
              <a:t>)/total(the) = 0.333/1.333 </a:t>
            </a:r>
            <a:r>
              <a:rPr lang="en-US" sz="1400" dirty="0" smtClean="0"/>
              <a:t>= 0.25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P(</a:t>
            </a:r>
            <a:r>
              <a:rPr lang="en-US" sz="1400" dirty="0" err="1"/>
              <a:t>Kater|the</a:t>
            </a:r>
            <a:r>
              <a:rPr lang="en-US" sz="1400" dirty="0"/>
              <a:t>) = </a:t>
            </a:r>
            <a:r>
              <a:rPr lang="en-US" sz="1400" dirty="0" err="1"/>
              <a:t>tc</a:t>
            </a:r>
            <a:r>
              <a:rPr lang="en-US" sz="1400" dirty="0"/>
              <a:t>(</a:t>
            </a:r>
            <a:r>
              <a:rPr lang="en-US" sz="1400" dirty="0" err="1"/>
              <a:t>Kater|the</a:t>
            </a:r>
            <a:r>
              <a:rPr lang="en-US" sz="1400" dirty="0"/>
              <a:t>)/total(the) = 0.333/1.333 </a:t>
            </a:r>
            <a:r>
              <a:rPr lang="en-US" sz="1400" dirty="0" smtClean="0"/>
              <a:t>= 0.25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total(dog) = </a:t>
            </a:r>
            <a:r>
              <a:rPr lang="en-US" sz="1400" dirty="0" err="1"/>
              <a:t>tc</a:t>
            </a:r>
            <a:r>
              <a:rPr lang="en-US" sz="1400" dirty="0"/>
              <a:t>(</a:t>
            </a:r>
            <a:r>
              <a:rPr lang="en-US" sz="1400" dirty="0" err="1"/>
              <a:t>der|dog</a:t>
            </a:r>
            <a:r>
              <a:rPr lang="en-US" sz="1400" dirty="0"/>
              <a:t>) + </a:t>
            </a:r>
            <a:r>
              <a:rPr lang="en-US" sz="1400" dirty="0" err="1"/>
              <a:t>tc</a:t>
            </a:r>
            <a:r>
              <a:rPr lang="en-US" sz="1400" dirty="0"/>
              <a:t>(</a:t>
            </a:r>
            <a:r>
              <a:rPr lang="en-US" sz="1400" dirty="0" err="1"/>
              <a:t>Hund|dog</a:t>
            </a:r>
            <a:r>
              <a:rPr lang="en-US" sz="1400" dirty="0"/>
              <a:t>) = 0.666</a:t>
            </a:r>
          </a:p>
          <a:p>
            <a:pPr marL="0" indent="0">
              <a:buNone/>
            </a:pPr>
            <a:r>
              <a:rPr lang="en-US" sz="1400" dirty="0"/>
              <a:t>P(</a:t>
            </a:r>
            <a:r>
              <a:rPr lang="en-US" sz="1400" dirty="0" err="1"/>
              <a:t>der|dog</a:t>
            </a:r>
            <a:r>
              <a:rPr lang="en-US" sz="1400" dirty="0"/>
              <a:t>) = </a:t>
            </a:r>
            <a:r>
              <a:rPr lang="en-US" sz="1400" dirty="0" err="1"/>
              <a:t>tc</a:t>
            </a:r>
            <a:r>
              <a:rPr lang="en-US" sz="1400" dirty="0"/>
              <a:t>(</a:t>
            </a:r>
            <a:r>
              <a:rPr lang="en-US" sz="1400" dirty="0" err="1"/>
              <a:t>der|dog</a:t>
            </a:r>
            <a:r>
              <a:rPr lang="en-US" sz="1400" dirty="0"/>
              <a:t>)/total(dog) =  0.333 / 0.666 = 0.5</a:t>
            </a:r>
          </a:p>
          <a:p>
            <a:pPr marL="0" indent="0">
              <a:buNone/>
            </a:pPr>
            <a:r>
              <a:rPr lang="en-US" sz="1400" dirty="0"/>
              <a:t>P(</a:t>
            </a:r>
            <a:r>
              <a:rPr lang="en-US" sz="1400" dirty="0" err="1"/>
              <a:t>Hund|dog</a:t>
            </a:r>
            <a:r>
              <a:rPr lang="en-US" sz="1400" dirty="0"/>
              <a:t>) = </a:t>
            </a:r>
            <a:r>
              <a:rPr lang="en-US" sz="1400" dirty="0" err="1"/>
              <a:t>tc</a:t>
            </a:r>
            <a:r>
              <a:rPr lang="en-US" sz="1400" dirty="0"/>
              <a:t>(</a:t>
            </a:r>
            <a:r>
              <a:rPr lang="en-US" sz="1400" dirty="0" err="1"/>
              <a:t>Hund|dog</a:t>
            </a:r>
            <a:r>
              <a:rPr lang="en-US" sz="1400" dirty="0"/>
              <a:t>)/total(dog) =  0.333 / 0.666 = </a:t>
            </a:r>
            <a:r>
              <a:rPr lang="en-US" sz="1400" dirty="0" smtClean="0"/>
              <a:t>0.5</a:t>
            </a:r>
          </a:p>
          <a:p>
            <a:pPr marL="0" indent="0">
              <a:buNone/>
            </a:pPr>
            <a:r>
              <a:rPr lang="en-US" sz="1400" dirty="0" smtClean="0"/>
              <a:t>total(tomcat) = </a:t>
            </a:r>
            <a:r>
              <a:rPr lang="en-US" sz="1400" dirty="0" err="1" smtClean="0"/>
              <a:t>tc</a:t>
            </a:r>
            <a:r>
              <a:rPr lang="en-US" sz="1400" dirty="0" smtClean="0"/>
              <a:t>(</a:t>
            </a:r>
            <a:r>
              <a:rPr lang="en-US" sz="1400" dirty="0" err="1" smtClean="0"/>
              <a:t>der|tomcat</a:t>
            </a:r>
            <a:r>
              <a:rPr lang="en-US" sz="1400" dirty="0" smtClean="0"/>
              <a:t>) + </a:t>
            </a:r>
            <a:r>
              <a:rPr lang="en-US" sz="1400" dirty="0" err="1" smtClean="0"/>
              <a:t>tc</a:t>
            </a:r>
            <a:r>
              <a:rPr lang="en-US" sz="1400" dirty="0" smtClean="0"/>
              <a:t>(</a:t>
            </a:r>
            <a:r>
              <a:rPr lang="en-US" sz="1400" dirty="0" err="1" smtClean="0"/>
              <a:t>Kater|tomcat</a:t>
            </a:r>
            <a:r>
              <a:rPr lang="en-US" sz="1400" dirty="0" smtClean="0"/>
              <a:t>) = 0.333 + 0.333 =0.666</a:t>
            </a:r>
          </a:p>
          <a:p>
            <a:pPr marL="0" indent="0">
              <a:buNone/>
            </a:pPr>
            <a:r>
              <a:rPr lang="en-US" sz="1400" dirty="0" smtClean="0"/>
              <a:t>P(</a:t>
            </a:r>
            <a:r>
              <a:rPr lang="en-US" sz="1400" dirty="0" err="1" smtClean="0"/>
              <a:t>der|tomcat</a:t>
            </a:r>
            <a:r>
              <a:rPr lang="en-US" sz="1400" dirty="0" smtClean="0"/>
              <a:t>) = P(</a:t>
            </a:r>
            <a:r>
              <a:rPr lang="en-US" sz="1400" dirty="0" err="1" smtClean="0"/>
              <a:t>Kater|tomcat</a:t>
            </a:r>
            <a:r>
              <a:rPr lang="en-US" sz="1400" dirty="0" smtClean="0"/>
              <a:t>) = 0.5</a:t>
            </a: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total(NULL) = </a:t>
            </a:r>
            <a:r>
              <a:rPr lang="en-US" sz="1400" dirty="0" err="1" smtClean="0"/>
              <a:t>tc</a:t>
            </a:r>
            <a:r>
              <a:rPr lang="en-US" sz="1400" dirty="0" smtClean="0"/>
              <a:t>(</a:t>
            </a:r>
            <a:r>
              <a:rPr lang="en-US" sz="1400" dirty="0" err="1" smtClean="0"/>
              <a:t>der|NULL</a:t>
            </a:r>
            <a:r>
              <a:rPr lang="en-US" sz="1400" dirty="0" smtClean="0"/>
              <a:t>) + </a:t>
            </a:r>
            <a:r>
              <a:rPr lang="en-US" sz="1400" dirty="0" err="1" smtClean="0"/>
              <a:t>tc</a:t>
            </a:r>
            <a:r>
              <a:rPr lang="en-US" sz="1400" dirty="0" smtClean="0"/>
              <a:t>(</a:t>
            </a:r>
            <a:r>
              <a:rPr lang="en-US" sz="1400" dirty="0" err="1" smtClean="0"/>
              <a:t>Hund|NULL</a:t>
            </a:r>
            <a:r>
              <a:rPr lang="en-US" sz="1400" dirty="0" smtClean="0"/>
              <a:t>) + </a:t>
            </a:r>
            <a:r>
              <a:rPr lang="en-US" sz="1400" dirty="0" err="1" smtClean="0"/>
              <a:t>tc</a:t>
            </a:r>
            <a:r>
              <a:rPr lang="en-US" sz="1400" dirty="0" smtClean="0"/>
              <a:t>(KATER|NULL) = 0.666 + 0.333 + 0.333 = 1.333</a:t>
            </a:r>
          </a:p>
          <a:p>
            <a:pPr marL="0" indent="0">
              <a:buNone/>
            </a:pPr>
            <a:r>
              <a:rPr lang="en-US" sz="1400" dirty="0" smtClean="0"/>
              <a:t>P(</a:t>
            </a:r>
            <a:r>
              <a:rPr lang="en-US" sz="1400" dirty="0" err="1" smtClean="0"/>
              <a:t>der|NULL</a:t>
            </a:r>
            <a:r>
              <a:rPr lang="en-US" sz="1400" dirty="0" smtClean="0"/>
              <a:t>) = 0.5   P(</a:t>
            </a:r>
            <a:r>
              <a:rPr lang="en-US" sz="1400" dirty="0" err="1" smtClean="0"/>
              <a:t>Hund|NULL</a:t>
            </a:r>
            <a:r>
              <a:rPr lang="en-US" sz="1400" dirty="0" smtClean="0"/>
              <a:t>) = 0.25   P(</a:t>
            </a:r>
            <a:r>
              <a:rPr lang="en-US" sz="1400" dirty="0" err="1" smtClean="0"/>
              <a:t>Kater|NULL</a:t>
            </a:r>
            <a:r>
              <a:rPr lang="en-US" sz="1400" dirty="0" smtClean="0"/>
              <a:t>) = 0.25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4648200" y="1828800"/>
            <a:ext cx="502920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300" dirty="0"/>
              <a:t>j=2</a:t>
            </a:r>
          </a:p>
          <a:p>
            <a:pPr marL="0" indent="0">
              <a:buNone/>
            </a:pPr>
            <a:r>
              <a:rPr lang="en-US" sz="1300" dirty="0"/>
              <a:t>total =  P</a:t>
            </a:r>
            <a:r>
              <a:rPr lang="en-US" sz="1300" dirty="0" smtClean="0"/>
              <a:t>(</a:t>
            </a:r>
            <a:r>
              <a:rPr lang="en-US" sz="1300" dirty="0" err="1" smtClean="0"/>
              <a:t>Kater|</a:t>
            </a:r>
            <a:r>
              <a:rPr lang="en-US" sz="1300" dirty="0" err="1"/>
              <a:t>NULL</a:t>
            </a:r>
            <a:r>
              <a:rPr lang="en-US" sz="1300" dirty="0"/>
              <a:t>)+P</a:t>
            </a:r>
            <a:r>
              <a:rPr lang="en-US" sz="1300" dirty="0" smtClean="0"/>
              <a:t>(</a:t>
            </a:r>
            <a:r>
              <a:rPr lang="en-US" sz="1300" dirty="0" err="1" smtClean="0"/>
              <a:t>Kater|</a:t>
            </a:r>
            <a:r>
              <a:rPr lang="en-US" sz="1300" dirty="0" err="1"/>
              <a:t>the</a:t>
            </a:r>
            <a:r>
              <a:rPr lang="en-US" sz="1300" dirty="0"/>
              <a:t>)+P</a:t>
            </a:r>
            <a:r>
              <a:rPr lang="en-US" sz="1300" dirty="0" smtClean="0"/>
              <a:t>(</a:t>
            </a:r>
            <a:r>
              <a:rPr lang="en-US" sz="1300" dirty="0" err="1" smtClean="0"/>
              <a:t>Kater|tomcat</a:t>
            </a:r>
            <a:r>
              <a:rPr lang="en-US" sz="1300" dirty="0" smtClean="0"/>
              <a:t>)</a:t>
            </a:r>
            <a:r>
              <a:rPr lang="en-US" sz="1300" dirty="0"/>
              <a:t>=1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Kater|NULL</a:t>
            </a:r>
            <a:r>
              <a:rPr lang="en-US" sz="1300" dirty="0"/>
              <a:t>) += P(</a:t>
            </a:r>
            <a:r>
              <a:rPr lang="en-US" sz="1300" dirty="0" err="1"/>
              <a:t>Kater|NULL</a:t>
            </a:r>
            <a:r>
              <a:rPr lang="en-US" sz="1300" dirty="0"/>
              <a:t>)/1 = 0 += .333/1  = 0.333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Kater|the</a:t>
            </a:r>
            <a:r>
              <a:rPr lang="en-US" sz="1300" dirty="0"/>
              <a:t>) += P(</a:t>
            </a:r>
            <a:r>
              <a:rPr lang="en-US" sz="1300" dirty="0" err="1"/>
              <a:t>Kater|the</a:t>
            </a:r>
            <a:r>
              <a:rPr lang="en-US" sz="1300" dirty="0"/>
              <a:t>)/1 = 0 += .333/1  = 0.333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Kater|tomcat</a:t>
            </a:r>
            <a:r>
              <a:rPr lang="en-US" sz="1300" dirty="0"/>
              <a:t>) += P(</a:t>
            </a:r>
            <a:r>
              <a:rPr lang="en-US" sz="1300" dirty="0" err="1"/>
              <a:t>Kater</a:t>
            </a:r>
            <a:r>
              <a:rPr lang="en-US" sz="1300" dirty="0" err="1" smtClean="0"/>
              <a:t>|tomcat</a:t>
            </a:r>
            <a:r>
              <a:rPr lang="en-US" sz="1300" dirty="0" smtClean="0"/>
              <a:t>)</a:t>
            </a:r>
            <a:r>
              <a:rPr lang="en-US" sz="1300" dirty="0"/>
              <a:t>/1 = 0 += .333/1  = 0.333</a:t>
            </a:r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384624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IBM Model 1 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Iteration 2:</a:t>
            </a:r>
          </a:p>
          <a:p>
            <a:pPr marL="0" indent="0">
              <a:buNone/>
            </a:pPr>
            <a:r>
              <a:rPr lang="en-US" sz="1600" b="1" dirty="0"/>
              <a:t>NULL the dog :: der </a:t>
            </a:r>
            <a:r>
              <a:rPr lang="en-US" sz="1600" b="1" dirty="0" err="1"/>
              <a:t>Hund</a:t>
            </a:r>
            <a:endParaRPr lang="en-US" sz="1600" b="1" dirty="0"/>
          </a:p>
          <a:p>
            <a:pPr marL="0" indent="0">
              <a:buNone/>
            </a:pPr>
            <a:r>
              <a:rPr lang="en-US" sz="1300" dirty="0"/>
              <a:t>j=1 </a:t>
            </a:r>
          </a:p>
          <a:p>
            <a:pPr marL="0" indent="0">
              <a:buNone/>
            </a:pPr>
            <a:r>
              <a:rPr lang="en-US" sz="1300" dirty="0"/>
              <a:t>total </a:t>
            </a:r>
            <a:r>
              <a:rPr lang="en-US" sz="1300" dirty="0" smtClean="0"/>
              <a:t>= </a:t>
            </a:r>
            <a:r>
              <a:rPr lang="en-US" sz="1300" dirty="0"/>
              <a:t>P(</a:t>
            </a:r>
            <a:r>
              <a:rPr lang="en-US" sz="1300" dirty="0" err="1"/>
              <a:t>der|NULL</a:t>
            </a:r>
            <a:r>
              <a:rPr lang="en-US" sz="1300" dirty="0"/>
              <a:t>)+P(</a:t>
            </a:r>
            <a:r>
              <a:rPr lang="en-US" sz="1300" dirty="0" err="1"/>
              <a:t>der|the</a:t>
            </a:r>
            <a:r>
              <a:rPr lang="en-US" sz="1300" dirty="0"/>
              <a:t>)+P(</a:t>
            </a:r>
            <a:r>
              <a:rPr lang="en-US" sz="1300" dirty="0" err="1"/>
              <a:t>der|dog</a:t>
            </a:r>
            <a:r>
              <a:rPr lang="en-US" sz="1300" dirty="0"/>
              <a:t>) </a:t>
            </a:r>
            <a:r>
              <a:rPr lang="en-US" sz="1300" dirty="0" smtClean="0"/>
              <a:t/>
            </a:r>
            <a:br>
              <a:rPr lang="en-US" sz="1300" dirty="0" smtClean="0"/>
            </a:br>
            <a:r>
              <a:rPr lang="en-US" sz="1300" dirty="0" smtClean="0"/>
              <a:t>         = </a:t>
            </a:r>
            <a:r>
              <a:rPr lang="en-US" sz="1300" dirty="0"/>
              <a:t>0.5 + 0.5 + 0.5 = 1.5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der|NULL</a:t>
            </a:r>
            <a:r>
              <a:rPr lang="en-US" sz="1300" dirty="0"/>
              <a:t>) += P(</a:t>
            </a:r>
            <a:r>
              <a:rPr lang="en-US" sz="1300" dirty="0" err="1"/>
              <a:t>der|NULL</a:t>
            </a:r>
            <a:r>
              <a:rPr lang="en-US" sz="1300" dirty="0"/>
              <a:t>)/</a:t>
            </a:r>
            <a:r>
              <a:rPr lang="en-US" sz="1300" dirty="0" smtClean="0"/>
              <a:t>1.5 </a:t>
            </a:r>
            <a:r>
              <a:rPr lang="en-US" sz="1300" dirty="0"/>
              <a:t>= 0 += .5/1.5 = 0.333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der|the</a:t>
            </a:r>
            <a:r>
              <a:rPr lang="en-US" sz="1300" dirty="0"/>
              <a:t>) += P(</a:t>
            </a:r>
            <a:r>
              <a:rPr lang="en-US" sz="1300" dirty="0" err="1"/>
              <a:t>der|the</a:t>
            </a:r>
            <a:r>
              <a:rPr lang="en-US" sz="1300" dirty="0"/>
              <a:t>)/</a:t>
            </a:r>
            <a:r>
              <a:rPr lang="en-US" sz="1300" dirty="0" smtClean="0"/>
              <a:t>1.5 </a:t>
            </a:r>
            <a:r>
              <a:rPr lang="en-US" sz="1300" dirty="0"/>
              <a:t>= 0 += .5/1.5 = 0.333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der|dog</a:t>
            </a:r>
            <a:r>
              <a:rPr lang="en-US" sz="1300" dirty="0"/>
              <a:t>) += P(</a:t>
            </a:r>
            <a:r>
              <a:rPr lang="en-US" sz="1300" dirty="0" err="1"/>
              <a:t>der|dog</a:t>
            </a:r>
            <a:r>
              <a:rPr lang="en-US" sz="1300" dirty="0"/>
              <a:t>)/</a:t>
            </a:r>
            <a:r>
              <a:rPr lang="en-US" sz="1300" dirty="0" smtClean="0"/>
              <a:t>1.5= </a:t>
            </a:r>
            <a:r>
              <a:rPr lang="en-US" sz="1300" dirty="0"/>
              <a:t>0 += .5/1.5 = </a:t>
            </a:r>
            <a:r>
              <a:rPr lang="en-US" sz="1300" dirty="0" smtClean="0"/>
              <a:t>0.333</a:t>
            </a:r>
          </a:p>
          <a:p>
            <a:pPr marL="0" indent="0">
              <a:buNone/>
            </a:pPr>
            <a:r>
              <a:rPr lang="en-US" sz="1600" b="1" dirty="0"/>
              <a:t>NULL the tomcat :: der </a:t>
            </a:r>
            <a:r>
              <a:rPr lang="en-US" sz="1600" b="1" dirty="0" err="1"/>
              <a:t>Kater</a:t>
            </a:r>
            <a:endParaRPr lang="en-US" sz="1600" b="1" dirty="0"/>
          </a:p>
          <a:p>
            <a:pPr marL="0" indent="0">
              <a:buNone/>
            </a:pPr>
            <a:r>
              <a:rPr lang="en-US" sz="1300" dirty="0"/>
              <a:t>j=1 </a:t>
            </a:r>
          </a:p>
          <a:p>
            <a:pPr marL="0" indent="0">
              <a:buNone/>
            </a:pPr>
            <a:r>
              <a:rPr lang="en-US" sz="1300" dirty="0"/>
              <a:t>total =  P(</a:t>
            </a:r>
            <a:r>
              <a:rPr lang="en-US" sz="1300" dirty="0" err="1"/>
              <a:t>der|NULL</a:t>
            </a:r>
            <a:r>
              <a:rPr lang="en-US" sz="1300" dirty="0"/>
              <a:t>)+P(</a:t>
            </a:r>
            <a:r>
              <a:rPr lang="en-US" sz="1300" dirty="0" err="1"/>
              <a:t>der|the</a:t>
            </a:r>
            <a:r>
              <a:rPr lang="en-US" sz="1300" dirty="0"/>
              <a:t>)+P(</a:t>
            </a:r>
            <a:r>
              <a:rPr lang="en-US" sz="1300" dirty="0" err="1"/>
              <a:t>der|tomcat</a:t>
            </a:r>
            <a:r>
              <a:rPr lang="en-US" sz="1300" dirty="0"/>
              <a:t>) </a:t>
            </a:r>
            <a:endParaRPr lang="en-US" sz="1300" dirty="0" smtClean="0"/>
          </a:p>
          <a:p>
            <a:pPr marL="0" indent="0">
              <a:buNone/>
            </a:pPr>
            <a:r>
              <a:rPr lang="en-US" sz="1300" dirty="0"/>
              <a:t> </a:t>
            </a:r>
            <a:r>
              <a:rPr lang="en-US" sz="1300" dirty="0" smtClean="0"/>
              <a:t>       = </a:t>
            </a:r>
            <a:r>
              <a:rPr lang="en-US" sz="1300" dirty="0"/>
              <a:t>0.5 + 0.5 + 0.5 = 1.5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der|NULL</a:t>
            </a:r>
            <a:r>
              <a:rPr lang="en-US" sz="1300" dirty="0"/>
              <a:t>) += P(</a:t>
            </a:r>
            <a:r>
              <a:rPr lang="en-US" sz="1300" dirty="0" err="1"/>
              <a:t>der|NULL</a:t>
            </a:r>
            <a:r>
              <a:rPr lang="en-US" sz="1300" dirty="0"/>
              <a:t>)/</a:t>
            </a:r>
            <a:r>
              <a:rPr lang="en-US" sz="1300" dirty="0" smtClean="0"/>
              <a:t>1.5  </a:t>
            </a:r>
            <a:r>
              <a:rPr lang="en-US" sz="1300" dirty="0"/>
              <a:t>= 0.333 += .5/</a:t>
            </a:r>
            <a:r>
              <a:rPr lang="en-US" sz="1300" dirty="0" smtClean="0"/>
              <a:t>1.5 </a:t>
            </a:r>
            <a:r>
              <a:rPr lang="en-US" sz="1300" dirty="0"/>
              <a:t>= </a:t>
            </a:r>
            <a:r>
              <a:rPr lang="en-US" sz="1300" dirty="0" smtClean="0"/>
              <a:t>0.666</a:t>
            </a: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der|the</a:t>
            </a:r>
            <a:r>
              <a:rPr lang="en-US" sz="1300" dirty="0"/>
              <a:t>) += P(</a:t>
            </a:r>
            <a:r>
              <a:rPr lang="en-US" sz="1300" dirty="0" err="1"/>
              <a:t>der|the</a:t>
            </a:r>
            <a:r>
              <a:rPr lang="en-US" sz="1300" dirty="0"/>
              <a:t>)/</a:t>
            </a:r>
            <a:r>
              <a:rPr lang="en-US" sz="1300" dirty="0" smtClean="0"/>
              <a:t>1.5 = </a:t>
            </a:r>
            <a:r>
              <a:rPr lang="en-US" sz="1300" dirty="0"/>
              <a:t>0.333 += .5/</a:t>
            </a:r>
            <a:r>
              <a:rPr lang="en-US" sz="1300" dirty="0" smtClean="0"/>
              <a:t>1.5 </a:t>
            </a:r>
            <a:r>
              <a:rPr lang="en-US" sz="1300" dirty="0"/>
              <a:t>= </a:t>
            </a:r>
            <a:r>
              <a:rPr lang="en-US" sz="1300" dirty="0" smtClean="0"/>
              <a:t>0.666</a:t>
            </a: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der|tomcat</a:t>
            </a:r>
            <a:r>
              <a:rPr lang="en-US" sz="1300" dirty="0"/>
              <a:t>) += P(</a:t>
            </a:r>
            <a:r>
              <a:rPr lang="en-US" sz="1300" dirty="0" err="1"/>
              <a:t>der|tomcat</a:t>
            </a:r>
            <a:r>
              <a:rPr lang="en-US" sz="1300"/>
              <a:t>)/</a:t>
            </a:r>
            <a:r>
              <a:rPr lang="en-US" sz="1300" smtClean="0"/>
              <a:t>1.5= </a:t>
            </a:r>
            <a:r>
              <a:rPr lang="en-US" sz="1300" dirty="0"/>
              <a:t>0    += .5/</a:t>
            </a:r>
            <a:r>
              <a:rPr lang="en-US" sz="1300" dirty="0" smtClean="0"/>
              <a:t>1.5 </a:t>
            </a:r>
            <a:r>
              <a:rPr lang="en-US" sz="1300" dirty="0"/>
              <a:t>= </a:t>
            </a:r>
            <a:r>
              <a:rPr lang="en-US" sz="1300" dirty="0" smtClean="0"/>
              <a:t>0.333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24400" y="2362200"/>
            <a:ext cx="4419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300" dirty="0"/>
              <a:t>j=2</a:t>
            </a:r>
          </a:p>
          <a:p>
            <a:pPr marL="0" indent="0">
              <a:buNone/>
            </a:pPr>
            <a:r>
              <a:rPr lang="en-US" sz="1300" dirty="0"/>
              <a:t>total =  P(</a:t>
            </a:r>
            <a:r>
              <a:rPr lang="en-US" sz="1300" dirty="0" err="1"/>
              <a:t>Hund|NULL</a:t>
            </a:r>
            <a:r>
              <a:rPr lang="en-US" sz="1300" dirty="0"/>
              <a:t>)+P(</a:t>
            </a:r>
            <a:r>
              <a:rPr lang="en-US" sz="1300" dirty="0" err="1"/>
              <a:t>Hund|the</a:t>
            </a:r>
            <a:r>
              <a:rPr lang="en-US" sz="1300" dirty="0"/>
              <a:t>)+P(</a:t>
            </a:r>
            <a:r>
              <a:rPr lang="en-US" sz="1300" dirty="0" err="1"/>
              <a:t>Hund|dog</a:t>
            </a:r>
            <a:r>
              <a:rPr lang="en-US" sz="1300" dirty="0"/>
              <a:t>) </a:t>
            </a:r>
            <a:r>
              <a:rPr lang="en-US" sz="1300" dirty="0" smtClean="0"/>
              <a:t/>
            </a:r>
            <a:br>
              <a:rPr lang="en-US" sz="1300" dirty="0" smtClean="0"/>
            </a:br>
            <a:r>
              <a:rPr lang="en-US" sz="1300" dirty="0" smtClean="0"/>
              <a:t>        = </a:t>
            </a:r>
            <a:r>
              <a:rPr lang="en-US" sz="1300" dirty="0"/>
              <a:t>0.25 + 0.25 + 0.5 = 1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Hund|NULL</a:t>
            </a:r>
            <a:r>
              <a:rPr lang="en-US" sz="1300" dirty="0"/>
              <a:t>) += P(</a:t>
            </a:r>
            <a:r>
              <a:rPr lang="en-US" sz="1300" dirty="0" err="1"/>
              <a:t>Hund|NULL</a:t>
            </a:r>
            <a:r>
              <a:rPr lang="en-US" sz="1300" dirty="0"/>
              <a:t>)/1 = 0 += .25/1 = 0.25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Hund|the</a:t>
            </a:r>
            <a:r>
              <a:rPr lang="en-US" sz="1300" dirty="0"/>
              <a:t>) += P(</a:t>
            </a:r>
            <a:r>
              <a:rPr lang="en-US" sz="1300" dirty="0" err="1"/>
              <a:t>Hund|the</a:t>
            </a:r>
            <a:r>
              <a:rPr lang="en-US" sz="1300" dirty="0"/>
              <a:t>)/1 = 0 += .25/1 = 0.25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Hund|dog</a:t>
            </a:r>
            <a:r>
              <a:rPr lang="en-US" sz="1300" dirty="0"/>
              <a:t>) += P(</a:t>
            </a:r>
            <a:r>
              <a:rPr lang="en-US" sz="1300" dirty="0" err="1"/>
              <a:t>Hund|dog</a:t>
            </a:r>
            <a:r>
              <a:rPr lang="en-US" sz="1300" dirty="0"/>
              <a:t>)/1 = 0 += .5/1   = 0.5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8200" y="4146084"/>
            <a:ext cx="4572000" cy="14927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300" dirty="0"/>
              <a:t>j=2</a:t>
            </a:r>
          </a:p>
          <a:p>
            <a:pPr marL="0" indent="0">
              <a:buNone/>
            </a:pPr>
            <a:r>
              <a:rPr lang="en-US" sz="1300" dirty="0"/>
              <a:t>total =  P(</a:t>
            </a:r>
            <a:r>
              <a:rPr lang="en-US" sz="1300" dirty="0" err="1"/>
              <a:t>Kater|NULL</a:t>
            </a:r>
            <a:r>
              <a:rPr lang="en-US" sz="1300" dirty="0"/>
              <a:t>)+P(</a:t>
            </a:r>
            <a:r>
              <a:rPr lang="en-US" sz="1300" dirty="0" err="1"/>
              <a:t>Kater|the</a:t>
            </a:r>
            <a:r>
              <a:rPr lang="en-US" sz="1300" dirty="0"/>
              <a:t>)+P(</a:t>
            </a:r>
            <a:r>
              <a:rPr lang="en-US" sz="1300" dirty="0" err="1"/>
              <a:t>Kater|tomcat</a:t>
            </a:r>
            <a:r>
              <a:rPr lang="en-US" sz="1300" dirty="0"/>
              <a:t>) </a:t>
            </a:r>
            <a:r>
              <a:rPr lang="en-US" sz="1300" dirty="0" smtClean="0"/>
              <a:t/>
            </a:r>
            <a:br>
              <a:rPr lang="en-US" sz="1300" dirty="0" smtClean="0"/>
            </a:br>
            <a:r>
              <a:rPr lang="en-US" sz="1300" dirty="0" smtClean="0"/>
              <a:t>        = </a:t>
            </a:r>
            <a:r>
              <a:rPr lang="en-US" sz="1300" dirty="0"/>
              <a:t>0.25 + 0.25 + 0.5 = 1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Kater|NULL</a:t>
            </a:r>
            <a:r>
              <a:rPr lang="en-US" sz="1300" dirty="0"/>
              <a:t>) += P(</a:t>
            </a:r>
            <a:r>
              <a:rPr lang="en-US" sz="1300" dirty="0" err="1"/>
              <a:t>Kater|NULL</a:t>
            </a:r>
            <a:r>
              <a:rPr lang="en-US" sz="1300" dirty="0"/>
              <a:t>)/1 </a:t>
            </a:r>
            <a:r>
              <a:rPr lang="en-US" sz="1300" dirty="0" smtClean="0"/>
              <a:t>  </a:t>
            </a:r>
            <a:r>
              <a:rPr lang="en-US" sz="1300" dirty="0"/>
              <a:t>= 0 += .25/1 = 0.25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Kater|the</a:t>
            </a:r>
            <a:r>
              <a:rPr lang="en-US" sz="1300" dirty="0"/>
              <a:t>) += P(</a:t>
            </a:r>
            <a:r>
              <a:rPr lang="en-US" sz="1300" dirty="0" err="1"/>
              <a:t>Kater|the</a:t>
            </a:r>
            <a:r>
              <a:rPr lang="en-US" sz="1300" dirty="0"/>
              <a:t>)/1  = 0 += .25/1 = 0.25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Kater|tomcat</a:t>
            </a:r>
            <a:r>
              <a:rPr lang="en-US" sz="1300" dirty="0"/>
              <a:t>) += P(</a:t>
            </a:r>
            <a:r>
              <a:rPr lang="en-US" sz="1300" dirty="0" err="1"/>
              <a:t>Kater|tomcat</a:t>
            </a:r>
            <a:r>
              <a:rPr lang="en-US" sz="1300" dirty="0"/>
              <a:t>)/1  = 0 += .5/1   = 0.5</a:t>
            </a:r>
          </a:p>
          <a:p>
            <a:pPr marL="0" indent="0">
              <a:buNone/>
            </a:pPr>
            <a:endParaRPr lang="en-US" sz="1300" dirty="0"/>
          </a:p>
        </p:txBody>
      </p:sp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55569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195289"/>
            <a:ext cx="6877050" cy="838200"/>
          </a:xfrm>
        </p:spPr>
        <p:txBody>
          <a:bodyPr/>
          <a:lstStyle/>
          <a:p>
            <a:pPr algn="l"/>
            <a:r>
              <a:rPr lang="en-US" sz="4000" dirty="0"/>
              <a:t>IBM Model 1 </a:t>
            </a:r>
            <a:r>
              <a:rPr lang="en-US" sz="4000" dirty="0" smtClean="0"/>
              <a:t>example: </a:t>
            </a:r>
            <a:br>
              <a:rPr lang="en-US" sz="4000" dirty="0" smtClean="0"/>
            </a:br>
            <a:r>
              <a:rPr lang="en-US" sz="4000" dirty="0" err="1" smtClean="0"/>
              <a:t>Probs</a:t>
            </a:r>
            <a:r>
              <a:rPr lang="en-US" sz="4000" dirty="0" smtClean="0"/>
              <a:t> after Iteration 2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592263"/>
            <a:ext cx="8640763" cy="4789487"/>
          </a:xfrm>
        </p:spPr>
        <p:txBody>
          <a:bodyPr/>
          <a:lstStyle/>
          <a:p>
            <a:r>
              <a:rPr lang="en-US" sz="2400" dirty="0"/>
              <a:t>Re-compute translations (iteration 2):</a:t>
            </a:r>
          </a:p>
          <a:p>
            <a:pPr marL="0" indent="0">
              <a:buNone/>
            </a:pPr>
            <a:r>
              <a:rPr lang="en-US" sz="1600" dirty="0"/>
              <a:t>total(the) =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der|the</a:t>
            </a:r>
            <a:r>
              <a:rPr lang="en-US" sz="1600" dirty="0"/>
              <a:t>) +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Hund|the</a:t>
            </a:r>
            <a:r>
              <a:rPr lang="en-US" sz="1600" dirty="0"/>
              <a:t>) +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Kater|the</a:t>
            </a:r>
            <a:r>
              <a:rPr lang="en-US" sz="1600" dirty="0"/>
              <a:t>) = </a:t>
            </a:r>
            <a:r>
              <a:rPr lang="en-US" sz="1600" dirty="0" smtClean="0"/>
              <a:t>.666 </a:t>
            </a:r>
            <a:r>
              <a:rPr lang="en-US" sz="1600" dirty="0"/>
              <a:t>+ 0.25 + 0.25 = </a:t>
            </a:r>
            <a:r>
              <a:rPr lang="en-US" sz="1600" dirty="0" smtClean="0"/>
              <a:t>1.166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P(</a:t>
            </a:r>
            <a:r>
              <a:rPr lang="en-US" sz="1600" b="1" dirty="0" err="1"/>
              <a:t>der|the</a:t>
            </a:r>
            <a:r>
              <a:rPr lang="en-US" sz="1600" b="1" dirty="0"/>
              <a:t>)</a:t>
            </a:r>
            <a:r>
              <a:rPr lang="en-US" sz="1600" dirty="0"/>
              <a:t> =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der|the</a:t>
            </a:r>
            <a:r>
              <a:rPr lang="en-US" sz="1600" dirty="0"/>
              <a:t>)/total(the) =  </a:t>
            </a:r>
            <a:r>
              <a:rPr lang="en-US" sz="1600" dirty="0" smtClean="0"/>
              <a:t>.666 </a:t>
            </a:r>
            <a:r>
              <a:rPr lang="en-US" sz="1600" dirty="0"/>
              <a:t>/ </a:t>
            </a:r>
            <a:r>
              <a:rPr lang="en-US" sz="1600" dirty="0" smtClean="0"/>
              <a:t>1.166= </a:t>
            </a:r>
            <a:r>
              <a:rPr lang="en-US" sz="1600" b="1" dirty="0" smtClean="0"/>
              <a:t>0.57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P(</a:t>
            </a:r>
            <a:r>
              <a:rPr lang="en-US" sz="1600" dirty="0" err="1"/>
              <a:t>Hund|the</a:t>
            </a:r>
            <a:r>
              <a:rPr lang="en-US" sz="1600" dirty="0"/>
              <a:t>) =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Hund|the</a:t>
            </a:r>
            <a:r>
              <a:rPr lang="en-US" sz="1600" dirty="0"/>
              <a:t>)/total(the) = 0.25</a:t>
            </a:r>
            <a:r>
              <a:rPr lang="en-US" sz="1600" dirty="0" smtClean="0"/>
              <a:t>/</a:t>
            </a:r>
            <a:r>
              <a:rPr lang="en-US" sz="1600" dirty="0"/>
              <a:t>1.166</a:t>
            </a:r>
            <a:r>
              <a:rPr lang="en-US" sz="1600" dirty="0" smtClean="0"/>
              <a:t> </a:t>
            </a:r>
            <a:r>
              <a:rPr lang="en-US" sz="1600" dirty="0"/>
              <a:t>= </a:t>
            </a:r>
            <a:r>
              <a:rPr lang="en-US" sz="1600" dirty="0" smtClean="0"/>
              <a:t>0.214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P(</a:t>
            </a:r>
            <a:r>
              <a:rPr lang="en-US" sz="1600" dirty="0" err="1"/>
              <a:t>Kater|the</a:t>
            </a:r>
            <a:r>
              <a:rPr lang="en-US" sz="1600" dirty="0"/>
              <a:t>) =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Kater|the</a:t>
            </a:r>
            <a:r>
              <a:rPr lang="en-US" sz="1600" dirty="0"/>
              <a:t>)/total(the) = 0.25</a:t>
            </a:r>
            <a:r>
              <a:rPr lang="en-US" sz="1600" dirty="0" smtClean="0"/>
              <a:t>/</a:t>
            </a:r>
            <a:r>
              <a:rPr lang="en-US" sz="1600" dirty="0"/>
              <a:t>1.166</a:t>
            </a:r>
            <a:r>
              <a:rPr lang="en-US" sz="1600" dirty="0" smtClean="0"/>
              <a:t> </a:t>
            </a:r>
            <a:r>
              <a:rPr lang="en-US" sz="1600" dirty="0"/>
              <a:t>= 0.214</a:t>
            </a:r>
          </a:p>
          <a:p>
            <a:pPr marL="0" indent="0">
              <a:buNone/>
            </a:pPr>
            <a:r>
              <a:rPr lang="en-US" sz="1600" dirty="0" smtClean="0"/>
              <a:t>total</a:t>
            </a:r>
            <a:r>
              <a:rPr lang="en-US" sz="1600" dirty="0"/>
              <a:t>(dog) =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der|dog</a:t>
            </a:r>
            <a:r>
              <a:rPr lang="en-US" sz="1600" dirty="0"/>
              <a:t>) +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Hund|dog</a:t>
            </a:r>
            <a:r>
              <a:rPr lang="en-US" sz="1600" dirty="0"/>
              <a:t>) = 0.333 + 0.5 = 0.833</a:t>
            </a:r>
          </a:p>
          <a:p>
            <a:pPr marL="0" indent="0">
              <a:buNone/>
            </a:pPr>
            <a:r>
              <a:rPr lang="en-US" sz="1600" dirty="0"/>
              <a:t>P(</a:t>
            </a:r>
            <a:r>
              <a:rPr lang="en-US" sz="1600" dirty="0" err="1"/>
              <a:t>der|dog</a:t>
            </a:r>
            <a:r>
              <a:rPr lang="en-US" sz="1600" dirty="0"/>
              <a:t>) =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der|dog</a:t>
            </a:r>
            <a:r>
              <a:rPr lang="en-US" sz="1600" dirty="0"/>
              <a:t>)/total(dog) =  0.333 / 0.833 = 0.4</a:t>
            </a:r>
          </a:p>
          <a:p>
            <a:pPr marL="0" indent="0">
              <a:buNone/>
            </a:pPr>
            <a:r>
              <a:rPr lang="en-US" sz="1600" b="1" dirty="0"/>
              <a:t>P(</a:t>
            </a:r>
            <a:r>
              <a:rPr lang="en-US" sz="1600" b="1" dirty="0" err="1"/>
              <a:t>Hund|dog</a:t>
            </a:r>
            <a:r>
              <a:rPr lang="en-US" sz="1600" b="1" dirty="0"/>
              <a:t>) </a:t>
            </a:r>
            <a:r>
              <a:rPr lang="en-US" sz="1600" dirty="0"/>
              <a:t>=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Hund|dog</a:t>
            </a:r>
            <a:r>
              <a:rPr lang="en-US" sz="1600" dirty="0"/>
              <a:t>)/total(dog) =  0.5 / 0.833 = </a:t>
            </a:r>
            <a:r>
              <a:rPr lang="en-US" sz="1600" b="1" dirty="0" smtClean="0"/>
              <a:t>0.6</a:t>
            </a:r>
          </a:p>
          <a:p>
            <a:pPr marL="0" indent="0">
              <a:buNone/>
            </a:pPr>
            <a:r>
              <a:rPr lang="en-US" sz="1600" dirty="0"/>
              <a:t>total(tomcat) =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der|tomcat</a:t>
            </a:r>
            <a:r>
              <a:rPr lang="en-US" sz="1600" dirty="0"/>
              <a:t>) +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Kater|tomcat</a:t>
            </a:r>
            <a:r>
              <a:rPr lang="en-US" sz="1600" dirty="0"/>
              <a:t>) = </a:t>
            </a:r>
            <a:r>
              <a:rPr lang="en-US" sz="1600" dirty="0" smtClean="0"/>
              <a:t>0.333 + 0.5 = 0.833 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P(</a:t>
            </a:r>
            <a:r>
              <a:rPr lang="en-US" sz="1600" dirty="0" err="1"/>
              <a:t>der|tomcat</a:t>
            </a:r>
            <a:r>
              <a:rPr lang="en-US" sz="1600" dirty="0"/>
              <a:t>) </a:t>
            </a:r>
            <a:r>
              <a:rPr lang="en-US" sz="1600" dirty="0" smtClean="0"/>
              <a:t>= 0.4  </a:t>
            </a:r>
            <a:r>
              <a:rPr lang="en-US" sz="1600" b="1" dirty="0" smtClean="0"/>
              <a:t>P</a:t>
            </a:r>
            <a:r>
              <a:rPr lang="en-US" sz="1600" b="1" dirty="0"/>
              <a:t>(</a:t>
            </a:r>
            <a:r>
              <a:rPr lang="en-US" sz="1600" b="1" dirty="0" err="1"/>
              <a:t>Kater|tomcat</a:t>
            </a:r>
            <a:r>
              <a:rPr lang="en-US" sz="1600" b="1" dirty="0"/>
              <a:t>) = </a:t>
            </a:r>
            <a:r>
              <a:rPr lang="en-US" sz="1600" b="1" dirty="0" smtClean="0"/>
              <a:t>0.6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total(NULL) =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der|NULL</a:t>
            </a:r>
            <a:r>
              <a:rPr lang="en-US" sz="1600" dirty="0"/>
              <a:t>) +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Hund|NULL</a:t>
            </a:r>
            <a:r>
              <a:rPr lang="en-US" sz="1600" dirty="0"/>
              <a:t>) + </a:t>
            </a:r>
            <a:r>
              <a:rPr lang="en-US" sz="1600" dirty="0" err="1"/>
              <a:t>tc</a:t>
            </a:r>
            <a:r>
              <a:rPr lang="en-US" sz="1600" dirty="0"/>
              <a:t>(KATER|NULL) = </a:t>
            </a:r>
            <a:r>
              <a:rPr lang="en-US" sz="1600" dirty="0" smtClean="0"/>
              <a:t>.666 </a:t>
            </a:r>
            <a:r>
              <a:rPr lang="en-US" sz="1600" dirty="0"/>
              <a:t>+ </a:t>
            </a:r>
            <a:r>
              <a:rPr lang="en-US" sz="1600" dirty="0" smtClean="0"/>
              <a:t>0.25+ 0.25 </a:t>
            </a:r>
            <a:r>
              <a:rPr lang="en-US" sz="1600" dirty="0"/>
              <a:t>= </a:t>
            </a:r>
            <a:r>
              <a:rPr lang="en-US" sz="1600" dirty="0" smtClean="0"/>
              <a:t>1.166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P(</a:t>
            </a:r>
            <a:r>
              <a:rPr lang="en-US" sz="1600" b="1" dirty="0" err="1"/>
              <a:t>der|NULL</a:t>
            </a:r>
            <a:r>
              <a:rPr lang="en-US" sz="1600" b="1" dirty="0"/>
              <a:t>) = </a:t>
            </a:r>
            <a:r>
              <a:rPr lang="en-US" sz="1600" b="1" dirty="0" smtClean="0"/>
              <a:t>0.57   </a:t>
            </a:r>
            <a:r>
              <a:rPr lang="en-US" sz="1600" dirty="0"/>
              <a:t>P(</a:t>
            </a:r>
            <a:r>
              <a:rPr lang="en-US" sz="1600" dirty="0" err="1"/>
              <a:t>Hund|NULL</a:t>
            </a:r>
            <a:r>
              <a:rPr lang="en-US" sz="1600" dirty="0"/>
              <a:t>) = </a:t>
            </a:r>
            <a:r>
              <a:rPr lang="en-US" sz="1600" dirty="0" smtClean="0"/>
              <a:t>0.214  </a:t>
            </a:r>
            <a:r>
              <a:rPr lang="en-US" sz="1600" dirty="0"/>
              <a:t>P(</a:t>
            </a:r>
            <a:r>
              <a:rPr lang="en-US" sz="1600" dirty="0" err="1"/>
              <a:t>Kater|NULL</a:t>
            </a:r>
            <a:r>
              <a:rPr lang="en-US" sz="1600" dirty="0"/>
              <a:t>) = </a:t>
            </a:r>
            <a:r>
              <a:rPr lang="en-US" sz="1600" dirty="0" smtClean="0"/>
              <a:t>0.214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 smtClean="0"/>
              <a:t>Slowly, this example converges to the true translations</a:t>
            </a:r>
            <a:endParaRPr lang="en-US" sz="2400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15983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From Model 1 to Model 3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Model 1</a:t>
            </a:r>
          </a:p>
          <a:p>
            <a:r>
              <a:rPr lang="en-US" sz="2000" dirty="0" smtClean="0"/>
              <a:t>IBM </a:t>
            </a:r>
            <a:r>
              <a:rPr lang="en-US" sz="2000" dirty="0"/>
              <a:t>Model 1 allows for an efficient computation of translation probabilities</a:t>
            </a:r>
          </a:p>
          <a:p>
            <a:r>
              <a:rPr lang="en-US" sz="2000" dirty="0"/>
              <a:t>No notion of fertility, i.e., it is possible that the same English word is the best translation for all foreign words</a:t>
            </a:r>
          </a:p>
          <a:p>
            <a:r>
              <a:rPr lang="en-US" sz="2000" dirty="0"/>
              <a:t>No positional information, i.e., depending on the language pair, there might be a tendency that words occurring at the beginning of the English sentence are more likely to align to words at the beginning of the foreign </a:t>
            </a:r>
            <a:r>
              <a:rPr lang="en-US" sz="2000" dirty="0" smtClean="0"/>
              <a:t>sentence</a:t>
            </a:r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Model 2+3</a:t>
            </a:r>
          </a:p>
          <a:p>
            <a:r>
              <a:rPr lang="en-US" sz="2000" dirty="0" smtClean="0"/>
              <a:t>(3) Fertility: how likely does a single word align to several words</a:t>
            </a:r>
          </a:p>
          <a:p>
            <a:r>
              <a:rPr lang="en-US" sz="2000" dirty="0" smtClean="0"/>
              <a:t>(2) Distortion: how likely is the alignment of a word in position </a:t>
            </a:r>
            <a:r>
              <a:rPr lang="en-US" sz="2000" dirty="0" err="1" smtClean="0"/>
              <a:t>i</a:t>
            </a:r>
            <a:r>
              <a:rPr lang="en-US" sz="2000" dirty="0" smtClean="0"/>
              <a:t> with a word in position j? </a:t>
            </a:r>
            <a:endParaRPr lang="en-US" sz="2000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07995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Fertility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best Model 1 alignment could be that a single English word aligns to all foreign words</a:t>
            </a:r>
          </a:p>
          <a:p>
            <a:r>
              <a:rPr lang="en-US" sz="2000" dirty="0"/>
              <a:t>This is clearly not desirable and we want to constrain the number of words an English word can align to </a:t>
            </a:r>
          </a:p>
          <a:p>
            <a:r>
              <a:rPr lang="en-US" sz="2000" dirty="0"/>
              <a:t>Fertility models a probability distribution that word e aligns to k words: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n</a:t>
            </a:r>
            <a:r>
              <a:rPr lang="en-US" sz="2000" dirty="0"/>
              <a:t>(</a:t>
            </a:r>
            <a:r>
              <a:rPr lang="en-US" sz="2000" dirty="0" err="1"/>
              <a:t>k,e</a:t>
            </a:r>
            <a:r>
              <a:rPr lang="en-US" sz="2000" dirty="0"/>
              <a:t>)</a:t>
            </a:r>
          </a:p>
          <a:p>
            <a:r>
              <a:rPr lang="en-US" sz="2000" dirty="0"/>
              <a:t>Consequence: translation probabilities cannot be computed independently of each other anymore</a:t>
            </a:r>
          </a:p>
          <a:p>
            <a:r>
              <a:rPr lang="en-US" sz="2000" dirty="0"/>
              <a:t>IBM Model 3 has to work with full alignments, note there are up to (l+1)</a:t>
            </a:r>
            <a:r>
              <a:rPr lang="en-US" sz="2000" baseline="30000" dirty="0"/>
              <a:t>m</a:t>
            </a:r>
            <a:r>
              <a:rPr lang="en-US" sz="2000" dirty="0"/>
              <a:t> different </a:t>
            </a:r>
            <a:r>
              <a:rPr lang="en-US" sz="2000" dirty="0" smtClean="0"/>
              <a:t>alignments: this is infeasible</a:t>
            </a:r>
          </a:p>
          <a:p>
            <a:r>
              <a:rPr lang="en-US" sz="2000" dirty="0" smtClean="0"/>
              <a:t>Solution</a:t>
            </a:r>
            <a:r>
              <a:rPr lang="en-US" sz="2000" dirty="0"/>
              <a:t>: Compute the best alignment with Model 1 and change some of the alignments to generate a set of likely alignments (pegging)</a:t>
            </a:r>
          </a:p>
          <a:p>
            <a:r>
              <a:rPr lang="en-US" sz="2000" dirty="0"/>
              <a:t>Model 3 takes this restricted set of alignments as input</a:t>
            </a:r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8059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 smtClean="0"/>
              <a:t>Neighborhood of an alignment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529543"/>
            <a:ext cx="8640763" cy="478948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Fertility</a:t>
            </a:r>
          </a:p>
          <a:p>
            <a:r>
              <a:rPr lang="en-US" sz="2400" dirty="0" smtClean="0"/>
              <a:t>Given </a:t>
            </a:r>
            <a:r>
              <a:rPr lang="en-US" sz="2400" dirty="0"/>
              <a:t>an alignment a we can derive additional alignments from it by making small changes:</a:t>
            </a:r>
          </a:p>
          <a:p>
            <a:r>
              <a:rPr lang="en-US" sz="2400" dirty="0"/>
              <a:t>Changing a link (</a:t>
            </a:r>
            <a:r>
              <a:rPr lang="en-US" sz="2400" dirty="0" err="1"/>
              <a:t>j,i</a:t>
            </a:r>
            <a:r>
              <a:rPr lang="en-US" sz="2400" dirty="0"/>
              <a:t>) to (</a:t>
            </a:r>
            <a:r>
              <a:rPr lang="en-US" sz="2400" dirty="0" err="1"/>
              <a:t>j,i</a:t>
            </a:r>
            <a:r>
              <a:rPr lang="en-US" sz="2400" dirty="0"/>
              <a:t>’)</a:t>
            </a:r>
          </a:p>
          <a:p>
            <a:r>
              <a:rPr lang="en-US" sz="2400" dirty="0"/>
              <a:t>Swapping a pair of links (</a:t>
            </a:r>
            <a:r>
              <a:rPr lang="en-US" sz="2400" dirty="0" err="1"/>
              <a:t>j,i</a:t>
            </a:r>
            <a:r>
              <a:rPr lang="en-US" sz="2400" dirty="0"/>
              <a:t>) and (j’,</a:t>
            </a:r>
            <a:r>
              <a:rPr lang="en-US" sz="2400" dirty="0" err="1"/>
              <a:t>i</a:t>
            </a:r>
            <a:r>
              <a:rPr lang="en-US" sz="2400" dirty="0"/>
              <a:t>’) to (</a:t>
            </a:r>
            <a:r>
              <a:rPr lang="en-US" sz="2400" dirty="0" err="1"/>
              <a:t>j,i</a:t>
            </a:r>
            <a:r>
              <a:rPr lang="en-US" sz="2400" dirty="0"/>
              <a:t>’) and (j’,</a:t>
            </a:r>
            <a:r>
              <a:rPr lang="en-US" sz="2400" dirty="0" err="1"/>
              <a:t>i</a:t>
            </a:r>
            <a:r>
              <a:rPr lang="en-US" sz="2400" dirty="0"/>
              <a:t>) </a:t>
            </a:r>
          </a:p>
          <a:p>
            <a:r>
              <a:rPr lang="en-US" sz="2400" dirty="0"/>
              <a:t>The resulting set of alignments is called the neighborhood of </a:t>
            </a:r>
            <a:r>
              <a:rPr lang="en-US" sz="2400" dirty="0" smtClean="0"/>
              <a:t>a</a:t>
            </a:r>
          </a:p>
          <a:p>
            <a:pPr marL="0" indent="0">
              <a:buNone/>
            </a:pPr>
            <a:r>
              <a:rPr lang="en-US" sz="2400" dirty="0" smtClean="0"/>
              <a:t>Distortion</a:t>
            </a:r>
          </a:p>
          <a:p>
            <a:pPr marL="0" indent="0">
              <a:buNone/>
            </a:pPr>
            <a:r>
              <a:rPr lang="en-US" sz="2400" dirty="0"/>
              <a:t>The distortion factor determines how likely it is that an English word in position </a:t>
            </a:r>
            <a:r>
              <a:rPr lang="en-US" sz="2400" dirty="0" err="1"/>
              <a:t>i</a:t>
            </a:r>
            <a:r>
              <a:rPr lang="en-US" sz="2400" dirty="0"/>
              <a:t> aligns to a foreign word in position j, given the lengths of both sentences:  </a:t>
            </a:r>
            <a:r>
              <a:rPr lang="en-US" sz="2400" dirty="0" smtClean="0"/>
              <a:t>d</a:t>
            </a:r>
            <a:r>
              <a:rPr lang="en-US" sz="2400" dirty="0"/>
              <a:t>(j | </a:t>
            </a:r>
            <a:r>
              <a:rPr lang="en-US" sz="2400" dirty="0" err="1"/>
              <a:t>i</a:t>
            </a:r>
            <a:r>
              <a:rPr lang="en-US" sz="2400" dirty="0"/>
              <a:t>, l, m</a:t>
            </a:r>
            <a:r>
              <a:rPr lang="en-US" sz="2400" dirty="0" smtClean="0"/>
              <a:t>). Note</a:t>
            </a:r>
            <a:r>
              <a:rPr lang="en-US" sz="2400" dirty="0"/>
              <a:t>:</a:t>
            </a:r>
            <a:r>
              <a:rPr lang="en-US" sz="2400" dirty="0" smtClean="0"/>
              <a:t> </a:t>
            </a:r>
            <a:r>
              <a:rPr lang="en-US" sz="2400" dirty="0"/>
              <a:t>positions are absolute </a:t>
            </a:r>
            <a:r>
              <a:rPr lang="en-US" sz="2400" dirty="0" smtClean="0"/>
              <a:t>positions</a:t>
            </a:r>
          </a:p>
          <a:p>
            <a:pPr marL="0" indent="0">
              <a:buNone/>
            </a:pPr>
            <a:r>
              <a:rPr lang="en-US" sz="2400" dirty="0" smtClean="0"/>
              <a:t>Then, use EM on the neighborhoods to find a better alignment</a:t>
            </a:r>
            <a:endParaRPr lang="en-US" sz="2400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92702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 smtClean="0"/>
              <a:t>Deficiency: Leaky model!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Problem with IBM Model 3: It assigns probability mass to impossible strings</a:t>
            </a:r>
          </a:p>
          <a:p>
            <a:r>
              <a:rPr lang="en-US" sz="2200" dirty="0"/>
              <a:t>Well formed string: “This is possible”</a:t>
            </a:r>
          </a:p>
          <a:p>
            <a:r>
              <a:rPr lang="en-US" sz="2200" dirty="0"/>
              <a:t>Ill-formed but possible string: “This possible is”</a:t>
            </a:r>
          </a:p>
          <a:p>
            <a:r>
              <a:rPr lang="en-US" sz="2200" dirty="0"/>
              <a:t>Impossible string:</a:t>
            </a:r>
          </a:p>
          <a:p>
            <a:r>
              <a:rPr lang="en-US" sz="2200" dirty="0"/>
              <a:t>Impossible strings are due to distortion values that generate different words at the same position</a:t>
            </a:r>
          </a:p>
          <a:p>
            <a:r>
              <a:rPr lang="en-US" sz="2200" dirty="0"/>
              <a:t>Impossible strings can still be filtered out in later stages of the translation </a:t>
            </a:r>
            <a:r>
              <a:rPr lang="en-US" sz="2200" dirty="0" smtClean="0"/>
              <a:t>process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 smtClean="0"/>
              <a:t>Again, leaky models are functional, but waste probability mass on impossible events.</a:t>
            </a:r>
            <a:endParaRPr lang="en-US" sz="2200" dirty="0"/>
          </a:p>
        </p:txBody>
      </p:sp>
      <p:sp>
        <p:nvSpPr>
          <p:cNvPr id="5" name="Rectangle 4"/>
          <p:cNvSpPr/>
          <p:nvPr/>
        </p:nvSpPr>
        <p:spPr>
          <a:xfrm>
            <a:off x="2929146" y="3173440"/>
            <a:ext cx="62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This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0546" y="3173440"/>
            <a:ext cx="1113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possible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91146" y="3173440"/>
            <a:ext cx="433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is”</a:t>
            </a:r>
            <a:endParaRPr lang="en-US" dirty="0"/>
          </a:p>
        </p:txBody>
      </p:sp>
      <p:sp>
        <p:nvSpPr>
          <p:cNvPr id="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7204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 smtClean="0"/>
              <a:t>Limitations of IBM models (1-5)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Only 1-to-N word mapping</a:t>
            </a:r>
          </a:p>
          <a:p>
            <a:r>
              <a:rPr lang="en-US" sz="2800" dirty="0"/>
              <a:t>Handling fertility-zero words (difficult for decoding)</a:t>
            </a:r>
          </a:p>
          <a:p>
            <a:r>
              <a:rPr lang="en-US" sz="2800" dirty="0"/>
              <a:t>Almost no syntactic information</a:t>
            </a:r>
          </a:p>
          <a:p>
            <a:pPr lvl="1"/>
            <a:r>
              <a:rPr lang="en-US" sz="2400" dirty="0"/>
              <a:t>Word classes</a:t>
            </a:r>
          </a:p>
          <a:p>
            <a:pPr lvl="1"/>
            <a:r>
              <a:rPr lang="en-US" sz="2400" dirty="0"/>
              <a:t>Relative </a:t>
            </a:r>
            <a:r>
              <a:rPr lang="en-US" sz="2400" dirty="0" smtClean="0"/>
              <a:t>distortion</a:t>
            </a:r>
          </a:p>
          <a:p>
            <a:pPr lvl="1"/>
            <a:r>
              <a:rPr lang="en-US" sz="2400" dirty="0" smtClean="0"/>
              <a:t>parse trees</a:t>
            </a:r>
            <a:endParaRPr lang="en-US" sz="2400" dirty="0"/>
          </a:p>
          <a:p>
            <a:r>
              <a:rPr lang="en-US" sz="2800" dirty="0"/>
              <a:t>Long-distance word movement</a:t>
            </a:r>
          </a:p>
          <a:p>
            <a:r>
              <a:rPr lang="en-US" sz="2800" dirty="0"/>
              <a:t>Fluency of the output depends entirely on the English language model</a:t>
            </a:r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71866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/>
              <a:t>Phrase-Based Statistical MT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3411404"/>
            <a:ext cx="8640763" cy="2343150"/>
          </a:xfrm>
        </p:spPr>
        <p:txBody>
          <a:bodyPr/>
          <a:lstStyle/>
          <a:p>
            <a:r>
              <a:rPr lang="en-US" sz="2800" dirty="0"/>
              <a:t>Foreign input segmented </a:t>
            </a:r>
            <a:r>
              <a:rPr lang="en-US" sz="2800" dirty="0" smtClean="0"/>
              <a:t>into </a:t>
            </a:r>
            <a:r>
              <a:rPr lang="en-US" sz="2800" dirty="0"/>
              <a:t>phrases</a:t>
            </a:r>
          </a:p>
          <a:p>
            <a:r>
              <a:rPr lang="en-US" sz="2800" dirty="0"/>
              <a:t>“phrase” is any sequence of words</a:t>
            </a:r>
          </a:p>
          <a:p>
            <a:r>
              <a:rPr lang="en-US" sz="2800" dirty="0"/>
              <a:t>Each phrase is probabilistically translated into English</a:t>
            </a:r>
          </a:p>
          <a:p>
            <a:pPr lvl="1"/>
            <a:r>
              <a:rPr lang="en-US" sz="2400" dirty="0"/>
              <a:t>P(to the conference | </a:t>
            </a:r>
            <a:r>
              <a:rPr lang="en-US" sz="2400" dirty="0" err="1"/>
              <a:t>zur</a:t>
            </a:r>
            <a:r>
              <a:rPr lang="en-US" sz="2400" dirty="0"/>
              <a:t> </a:t>
            </a:r>
            <a:r>
              <a:rPr lang="en-US" sz="2400" dirty="0" err="1"/>
              <a:t>Konferenz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P(into the meeting | </a:t>
            </a:r>
            <a:r>
              <a:rPr lang="en-US" sz="2400" dirty="0" err="1"/>
              <a:t>zur</a:t>
            </a:r>
            <a:r>
              <a:rPr lang="en-US" sz="2400" dirty="0"/>
              <a:t> </a:t>
            </a:r>
            <a:r>
              <a:rPr lang="en-US" sz="2400" dirty="0" err="1"/>
              <a:t>Konferenz</a:t>
            </a:r>
            <a:r>
              <a:rPr lang="en-US" sz="2400" dirty="0"/>
              <a:t>)</a:t>
            </a:r>
          </a:p>
          <a:p>
            <a:r>
              <a:rPr lang="en-US" sz="2800" dirty="0"/>
              <a:t>Phrases are probabilistically re-</a:t>
            </a:r>
            <a:r>
              <a:rPr lang="en-US" sz="2800" dirty="0" smtClean="0"/>
              <a:t>ordered</a:t>
            </a:r>
            <a:endParaRPr lang="en-US" sz="28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33425" y="1754188"/>
            <a:ext cx="9715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 charset="0"/>
              </a:rPr>
              <a:t>Morgen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962150" y="1754188"/>
            <a:ext cx="7429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 charset="0"/>
              </a:rPr>
              <a:t>fliege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117850" y="1754188"/>
            <a:ext cx="4889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 charset="0"/>
              </a:rPr>
              <a:t>ich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191000" y="1754188"/>
            <a:ext cx="15430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 charset="0"/>
              </a:rPr>
              <a:t>nach Kanada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553200" y="1754188"/>
            <a:ext cx="16192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 charset="0"/>
              </a:rPr>
              <a:t>zur Konferenz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35000" y="2820988"/>
            <a:ext cx="12255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 charset="0"/>
              </a:rPr>
              <a:t>Tomorrow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232025" y="2820988"/>
            <a:ext cx="2603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 charset="0"/>
              </a:rPr>
              <a:t>I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987675" y="2820988"/>
            <a:ext cx="8064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 charset="0"/>
              </a:rPr>
              <a:t>will fly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286250" y="2820988"/>
            <a:ext cx="19621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 charset="0"/>
              </a:rPr>
              <a:t>to the conference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765925" y="2820988"/>
            <a:ext cx="12509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 charset="0"/>
              </a:rPr>
              <a:t>In Canada</a:t>
            </a: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1219200" y="2133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2362200" y="2133600"/>
            <a:ext cx="914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 flipH="1">
            <a:off x="2438400" y="2133600"/>
            <a:ext cx="990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4953000" y="2133600"/>
            <a:ext cx="2133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H="1">
            <a:off x="5181600" y="2133600"/>
            <a:ext cx="1981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21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98518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175351"/>
            <a:ext cx="6877050" cy="838200"/>
          </a:xfrm>
        </p:spPr>
        <p:txBody>
          <a:bodyPr/>
          <a:lstStyle/>
          <a:p>
            <a:pPr algn="l"/>
            <a:r>
              <a:rPr lang="en-US" sz="4000" dirty="0"/>
              <a:t>Word Alignment Induced Phrases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811904"/>
              </p:ext>
            </p:extLst>
          </p:nvPr>
        </p:nvGraphicFramePr>
        <p:xfrm>
          <a:off x="2741612" y="2039937"/>
          <a:ext cx="4876800" cy="3698878"/>
        </p:xfrm>
        <a:graphic>
          <a:graphicData uri="http://schemas.openxmlformats.org/drawingml/2006/table">
            <a:tbl>
              <a:tblPr/>
              <a:tblGrid>
                <a:gridCol w="542925"/>
                <a:gridCol w="539750"/>
                <a:gridCol w="542925"/>
                <a:gridCol w="542925"/>
                <a:gridCol w="539750"/>
                <a:gridCol w="542925"/>
                <a:gridCol w="542925"/>
                <a:gridCol w="539750"/>
                <a:gridCol w="542925"/>
              </a:tblGrid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 Box 84"/>
          <p:cNvSpPr txBox="1">
            <a:spLocks noChangeArrowheads="1"/>
          </p:cNvSpPr>
          <p:nvPr/>
        </p:nvSpPr>
        <p:spPr bwMode="auto">
          <a:xfrm>
            <a:off x="1887537" y="2154237"/>
            <a:ext cx="692150" cy="34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Mary</a:t>
            </a:r>
          </a:p>
          <a:p>
            <a:pPr eaLnBrk="1" hangingPunct="1"/>
            <a:endParaRPr lang="en-US" sz="1600"/>
          </a:p>
          <a:p>
            <a:pPr eaLnBrk="1" hangingPunct="1"/>
            <a:r>
              <a:rPr lang="en-US" sz="1800"/>
              <a:t>did</a:t>
            </a:r>
          </a:p>
          <a:p>
            <a:pPr eaLnBrk="1" hangingPunct="1"/>
            <a:endParaRPr lang="en-US" sz="1400"/>
          </a:p>
          <a:p>
            <a:pPr eaLnBrk="1" hangingPunct="1"/>
            <a:r>
              <a:rPr lang="en-US" sz="1800"/>
              <a:t>not</a:t>
            </a:r>
          </a:p>
          <a:p>
            <a:pPr eaLnBrk="1" hangingPunct="1"/>
            <a:endParaRPr lang="en-US" sz="1600"/>
          </a:p>
          <a:p>
            <a:pPr eaLnBrk="1" hangingPunct="1"/>
            <a:r>
              <a:rPr lang="en-US" sz="1800"/>
              <a:t>slap</a:t>
            </a:r>
          </a:p>
          <a:p>
            <a:pPr eaLnBrk="1" hangingPunct="1"/>
            <a:endParaRPr lang="en-US" sz="1600"/>
          </a:p>
          <a:p>
            <a:pPr eaLnBrk="1" hangingPunct="1"/>
            <a:r>
              <a:rPr lang="en-US" sz="1800"/>
              <a:t>the</a:t>
            </a:r>
          </a:p>
          <a:p>
            <a:pPr eaLnBrk="1" hangingPunct="1"/>
            <a:endParaRPr lang="en-US" sz="1600"/>
          </a:p>
          <a:p>
            <a:pPr eaLnBrk="1" hangingPunct="1"/>
            <a:r>
              <a:rPr lang="en-US" sz="1800"/>
              <a:t>green</a:t>
            </a:r>
          </a:p>
          <a:p>
            <a:pPr eaLnBrk="1" hangingPunct="1"/>
            <a:endParaRPr lang="en-US" sz="1400"/>
          </a:p>
          <a:p>
            <a:pPr eaLnBrk="1" hangingPunct="1"/>
            <a:r>
              <a:rPr lang="en-US" sz="1800"/>
              <a:t>witch</a:t>
            </a:r>
          </a:p>
        </p:txBody>
      </p:sp>
      <p:sp>
        <p:nvSpPr>
          <p:cNvPr id="7" name="Text Box 85"/>
          <p:cNvSpPr txBox="1">
            <a:spLocks noChangeArrowheads="1"/>
          </p:cNvSpPr>
          <p:nvPr/>
        </p:nvSpPr>
        <p:spPr bwMode="auto">
          <a:xfrm>
            <a:off x="2665412" y="1557337"/>
            <a:ext cx="5018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Maria    no      dió     una  bofetada  a         la    bruja   verde</a:t>
            </a:r>
          </a:p>
        </p:txBody>
      </p:sp>
      <p:sp>
        <p:nvSpPr>
          <p:cNvPr id="8" name="Rectangle 86"/>
          <p:cNvSpPr>
            <a:spLocks noChangeArrowheads="1"/>
          </p:cNvSpPr>
          <p:nvPr/>
        </p:nvSpPr>
        <p:spPr bwMode="auto">
          <a:xfrm>
            <a:off x="3275012" y="2573337"/>
            <a:ext cx="533400" cy="10668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87"/>
          <p:cNvSpPr>
            <a:spLocks noChangeArrowheads="1"/>
          </p:cNvSpPr>
          <p:nvPr/>
        </p:nvSpPr>
        <p:spPr bwMode="auto">
          <a:xfrm>
            <a:off x="2741612" y="2039937"/>
            <a:ext cx="533400" cy="5334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" name="Rectangle 88"/>
          <p:cNvSpPr>
            <a:spLocks noChangeArrowheads="1"/>
          </p:cNvSpPr>
          <p:nvPr/>
        </p:nvSpPr>
        <p:spPr bwMode="auto">
          <a:xfrm>
            <a:off x="3808412" y="3640137"/>
            <a:ext cx="1676400" cy="5334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89"/>
          <p:cNvSpPr>
            <a:spLocks noChangeArrowheads="1"/>
          </p:cNvSpPr>
          <p:nvPr/>
        </p:nvSpPr>
        <p:spPr bwMode="auto">
          <a:xfrm>
            <a:off x="6018212" y="4173537"/>
            <a:ext cx="533400" cy="5334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90"/>
          <p:cNvSpPr>
            <a:spLocks noChangeArrowheads="1"/>
          </p:cNvSpPr>
          <p:nvPr/>
        </p:nvSpPr>
        <p:spPr bwMode="auto">
          <a:xfrm>
            <a:off x="7085012" y="4706937"/>
            <a:ext cx="533400" cy="5334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91"/>
          <p:cNvSpPr>
            <a:spLocks noChangeArrowheads="1"/>
          </p:cNvSpPr>
          <p:nvPr/>
        </p:nvSpPr>
        <p:spPr bwMode="auto">
          <a:xfrm>
            <a:off x="6551612" y="5240337"/>
            <a:ext cx="533400" cy="5334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93"/>
          <p:cNvSpPr txBox="1">
            <a:spLocks noChangeArrowheads="1"/>
          </p:cNvSpPr>
          <p:nvPr/>
        </p:nvSpPr>
        <p:spPr bwMode="auto">
          <a:xfrm>
            <a:off x="423862" y="5911850"/>
            <a:ext cx="80343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1600">
                <a:latin typeface="Arial" charset="0"/>
              </a:rPr>
              <a:t>(Maria, Mary) (no, did not) (slap, di</a:t>
            </a:r>
            <a:r>
              <a:rPr lang="en-US" sz="1600">
                <a:latin typeface="Arial" charset="0"/>
                <a:cs typeface="Arial" charset="0"/>
              </a:rPr>
              <a:t>ó</a:t>
            </a:r>
            <a:r>
              <a:rPr lang="en-US" sz="1600">
                <a:latin typeface="Arial" charset="0"/>
              </a:rPr>
              <a:t> una bofetada) (la, the) (bruja, witch) (verde, green)</a:t>
            </a:r>
            <a:endParaRPr lang="en-US" sz="1800">
              <a:latin typeface="Arial" charset="0"/>
            </a:endParaRPr>
          </a:p>
        </p:txBody>
      </p:sp>
      <p:sp>
        <p:nvSpPr>
          <p:cNvPr id="1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1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12124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2209800"/>
            <a:ext cx="4267200" cy="3429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Machine Translation Pyramid</a:t>
            </a:r>
            <a:endParaRPr lang="en-US" dirty="0"/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638800" y="5040868"/>
            <a:ext cx="2133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latin typeface="Arial"/>
                <a:cs typeface="Arial"/>
              </a:rPr>
              <a:t>Target word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228600" y="2286000"/>
            <a:ext cx="6553200" cy="3600510"/>
            <a:chOff x="228600" y="1752600"/>
            <a:chExt cx="8475421" cy="4286310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228600" y="5029200"/>
              <a:ext cx="22860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Arial"/>
                  <a:cs typeface="Arial"/>
                </a:rPr>
                <a:t>Source word</a:t>
              </a: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139825" y="3276600"/>
              <a:ext cx="25939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Arial"/>
                  <a:cs typeface="Arial"/>
                </a:rPr>
                <a:t>Source syntax</a:t>
              </a: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978025" y="1752600"/>
              <a:ext cx="28225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Arial"/>
                  <a:cs typeface="Arial"/>
                </a:rPr>
                <a:t>Source meaning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4949825" y="1752600"/>
              <a:ext cx="23653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Arial"/>
                  <a:cs typeface="Arial"/>
                </a:rPr>
                <a:t>Target meaning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6019800" y="3276600"/>
              <a:ext cx="25939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>
                  <a:latin typeface="Arial"/>
                  <a:cs typeface="Arial"/>
                </a:rPr>
                <a:t>Target syntax</a:t>
              </a: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538955" y="5638800"/>
              <a:ext cx="115252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000">
                  <a:solidFill>
                    <a:schemeClr val="tx2"/>
                  </a:solidFill>
                  <a:latin typeface="Arial"/>
                  <a:cs typeface="Arial"/>
                </a:rPr>
                <a:t>Analysis</a:t>
              </a: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7250353" y="5638800"/>
              <a:ext cx="14536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000">
                  <a:solidFill>
                    <a:schemeClr val="tx2"/>
                  </a:solidFill>
                  <a:latin typeface="Arial"/>
                  <a:cs typeface="Arial"/>
                </a:rPr>
                <a:t>Generation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2286000" y="5867400"/>
              <a:ext cx="4648200" cy="0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2286000" y="5486400"/>
              <a:ext cx="472440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2590800" y="4343400"/>
              <a:ext cx="685800" cy="1066800"/>
            </a:xfrm>
            <a:prstGeom prst="line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2286000" y="3581400"/>
              <a:ext cx="1295400" cy="1905000"/>
            </a:xfrm>
            <a:prstGeom prst="line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2133600" y="1843314"/>
              <a:ext cx="2431262" cy="3566888"/>
            </a:xfrm>
            <a:prstGeom prst="line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3200400" y="4419600"/>
              <a:ext cx="297180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3581400" y="3657600"/>
              <a:ext cx="236220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4191000" y="2438400"/>
              <a:ext cx="99060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172200" y="4419600"/>
              <a:ext cx="685800" cy="1066800"/>
            </a:xfrm>
            <a:prstGeom prst="line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835324" y="3657600"/>
              <a:ext cx="1175076" cy="1752600"/>
            </a:xfrm>
            <a:prstGeom prst="line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8" idx="3"/>
            </p:cNvCxnSpPr>
            <p:nvPr/>
          </p:nvCxnSpPr>
          <p:spPr>
            <a:xfrm>
              <a:off x="4800599" y="1937266"/>
              <a:ext cx="2438401" cy="3472934"/>
            </a:xfrm>
            <a:prstGeom prst="line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Down Arrow 55"/>
          <p:cNvSpPr/>
          <p:nvPr/>
        </p:nvSpPr>
        <p:spPr>
          <a:xfrm>
            <a:off x="6553200" y="2286000"/>
            <a:ext cx="2438400" cy="3124200"/>
          </a:xfrm>
          <a:prstGeom prst="downArrow">
            <a:avLst/>
          </a:prstGeom>
          <a:gradFill>
            <a:gsLst>
              <a:gs pos="0">
                <a:srgbClr val="FF0000"/>
              </a:gs>
              <a:gs pos="99000">
                <a:srgbClr val="8DDD5A"/>
              </a:gs>
              <a:gs pos="100000">
                <a:srgbClr val="8DDD5A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262673"/>
                </a:solidFill>
              </a:rPr>
              <a:t>rule-based</a:t>
            </a:r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statistical</a:t>
            </a:r>
            <a:endParaRPr lang="en-US" dirty="0"/>
          </a:p>
        </p:txBody>
      </p:sp>
      <p:sp>
        <p:nvSpPr>
          <p:cNvPr id="58" name="Content Placeholder 57"/>
          <p:cNvSpPr>
            <a:spLocks noGrp="1"/>
          </p:cNvSpPr>
          <p:nvPr>
            <p:ph idx="1"/>
          </p:nvPr>
        </p:nvSpPr>
        <p:spPr>
          <a:xfrm>
            <a:off x="250825" y="5791200"/>
            <a:ext cx="892175" cy="59055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3033064" y="1905000"/>
            <a:ext cx="17675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>
                <a:latin typeface="Arial"/>
                <a:cs typeface="Arial"/>
              </a:rPr>
              <a:t>Interlingua</a:t>
            </a:r>
            <a:endParaRPr lang="en-US" sz="1800" dirty="0">
              <a:latin typeface="Arial"/>
              <a:cs typeface="Arial"/>
            </a:endParaRPr>
          </a:p>
        </p:txBody>
      </p:sp>
      <p:sp>
        <p:nvSpPr>
          <p:cNvPr id="30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32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56407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47040"/>
            <a:ext cx="6877050" cy="838200"/>
          </a:xfrm>
        </p:spPr>
        <p:txBody>
          <a:bodyPr/>
          <a:lstStyle/>
          <a:p>
            <a:pPr algn="l"/>
            <a:r>
              <a:rPr lang="en-US" sz="4000" dirty="0" smtClean="0"/>
              <a:t>Alignment templates: from words to phrases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466823"/>
            <a:ext cx="8640763" cy="1531937"/>
          </a:xfrm>
        </p:spPr>
        <p:txBody>
          <a:bodyPr/>
          <a:lstStyle/>
          <a:p>
            <a:r>
              <a:rPr lang="en-US" sz="2400" dirty="0"/>
              <a:t>W</a:t>
            </a:r>
            <a:r>
              <a:rPr lang="en-US" sz="2400" dirty="0" smtClean="0"/>
              <a:t>ord</a:t>
            </a:r>
            <a:r>
              <a:rPr lang="en-US" sz="2400" dirty="0"/>
              <a:t>-to-word alignment is a by-product of training a translation model like IBM-Model-3.</a:t>
            </a:r>
          </a:p>
          <a:p>
            <a:r>
              <a:rPr lang="en-US" sz="2400" dirty="0" smtClean="0"/>
              <a:t>These are </a:t>
            </a:r>
            <a:r>
              <a:rPr lang="en-US" sz="2400" dirty="0"/>
              <a:t>the best (or “Viterbi”) </a:t>
            </a:r>
            <a:r>
              <a:rPr lang="en-US" sz="2400" dirty="0" smtClean="0"/>
              <a:t>alignments.</a:t>
            </a:r>
            <a:endParaRPr lang="en-US" sz="2400" dirty="0"/>
          </a:p>
        </p:txBody>
      </p:sp>
      <p:graphicFrame>
        <p:nvGraphicFramePr>
          <p:cNvPr id="5" name="Group 2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720336"/>
              </p:ext>
            </p:extLst>
          </p:nvPr>
        </p:nvGraphicFramePr>
        <p:xfrm>
          <a:off x="6596062" y="3489325"/>
          <a:ext cx="1905000" cy="1753553"/>
        </p:xfrm>
        <a:graphic>
          <a:graphicData uri="http://schemas.openxmlformats.org/drawingml/2006/table">
            <a:tbl>
              <a:tblPr/>
              <a:tblGrid>
                <a:gridCol w="212725"/>
                <a:gridCol w="209550"/>
                <a:gridCol w="212725"/>
                <a:gridCol w="212725"/>
                <a:gridCol w="209550"/>
                <a:gridCol w="212725"/>
                <a:gridCol w="212725"/>
                <a:gridCol w="209550"/>
                <a:gridCol w="212725"/>
              </a:tblGrid>
              <a:tr h="217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5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2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669757"/>
              </p:ext>
            </p:extLst>
          </p:nvPr>
        </p:nvGraphicFramePr>
        <p:xfrm>
          <a:off x="2100262" y="2743200"/>
          <a:ext cx="1905000" cy="1715453"/>
        </p:xfrm>
        <a:graphic>
          <a:graphicData uri="http://schemas.openxmlformats.org/drawingml/2006/table">
            <a:tbl>
              <a:tblPr/>
              <a:tblGrid>
                <a:gridCol w="212725"/>
                <a:gridCol w="209550"/>
                <a:gridCol w="212725"/>
                <a:gridCol w="212725"/>
                <a:gridCol w="209550"/>
                <a:gridCol w="212725"/>
                <a:gridCol w="212725"/>
                <a:gridCol w="209550"/>
                <a:gridCol w="212725"/>
              </a:tblGrid>
              <a:tr h="2524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Group 2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190213"/>
              </p:ext>
            </p:extLst>
          </p:nvPr>
        </p:nvGraphicFramePr>
        <p:xfrm>
          <a:off x="2100262" y="4572000"/>
          <a:ext cx="1925955" cy="1706880"/>
        </p:xfrm>
        <a:graphic>
          <a:graphicData uri="http://schemas.openxmlformats.org/drawingml/2006/table">
            <a:tbl>
              <a:tblPr/>
              <a:tblGrid>
                <a:gridCol w="212725"/>
                <a:gridCol w="209550"/>
                <a:gridCol w="208280"/>
                <a:gridCol w="238125"/>
                <a:gridCol w="209550"/>
                <a:gridCol w="212725"/>
                <a:gridCol w="212725"/>
                <a:gridCol w="209550"/>
                <a:gridCol w="212725"/>
              </a:tblGrid>
              <a:tr h="217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0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59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 Box 250"/>
          <p:cNvSpPr txBox="1">
            <a:spLocks noChangeArrowheads="1"/>
          </p:cNvSpPr>
          <p:nvPr/>
        </p:nvSpPr>
        <p:spPr bwMode="auto">
          <a:xfrm>
            <a:off x="457200" y="3200400"/>
            <a:ext cx="155683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 dirty="0">
                <a:latin typeface="+mn-lt"/>
              </a:rPr>
              <a:t>E</a:t>
            </a:r>
            <a:r>
              <a:rPr lang="en-US" sz="2400" dirty="0">
                <a:latin typeface="+mn-lt"/>
                <a:sym typeface="Wingdings" charset="0"/>
              </a:rPr>
              <a:t>F best</a:t>
            </a:r>
          </a:p>
          <a:p>
            <a:pPr algn="l"/>
            <a:r>
              <a:rPr lang="en-US" sz="2400" dirty="0">
                <a:latin typeface="+mn-lt"/>
                <a:sym typeface="Wingdings" charset="0"/>
              </a:rPr>
              <a:t>alignment</a:t>
            </a:r>
            <a:endParaRPr lang="en-US" sz="2400" dirty="0">
              <a:latin typeface="+mn-lt"/>
            </a:endParaRPr>
          </a:p>
        </p:txBody>
      </p:sp>
      <p:sp>
        <p:nvSpPr>
          <p:cNvPr id="9" name="Text Box 251"/>
          <p:cNvSpPr txBox="1">
            <a:spLocks noChangeArrowheads="1"/>
          </p:cNvSpPr>
          <p:nvPr/>
        </p:nvSpPr>
        <p:spPr bwMode="auto">
          <a:xfrm>
            <a:off x="7162800" y="5257800"/>
            <a:ext cx="8547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000" dirty="0" smtClean="0">
                <a:latin typeface="+mn-lt"/>
              </a:rPr>
              <a:t>Union</a:t>
            </a:r>
            <a:endParaRPr lang="en-US" sz="2000" dirty="0">
              <a:latin typeface="+mn-lt"/>
            </a:endParaRPr>
          </a:p>
        </p:txBody>
      </p:sp>
      <p:sp>
        <p:nvSpPr>
          <p:cNvPr id="10" name="Text Box 252"/>
          <p:cNvSpPr txBox="1">
            <a:spLocks noChangeArrowheads="1"/>
          </p:cNvSpPr>
          <p:nvPr/>
        </p:nvSpPr>
        <p:spPr bwMode="auto">
          <a:xfrm>
            <a:off x="4538662" y="4191000"/>
            <a:ext cx="1377950" cy="5334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/>
              <a:t>MERGE</a:t>
            </a:r>
          </a:p>
        </p:txBody>
      </p:sp>
      <p:sp>
        <p:nvSpPr>
          <p:cNvPr id="11" name="Line 253"/>
          <p:cNvSpPr>
            <a:spLocks noChangeShapeType="1"/>
          </p:cNvSpPr>
          <p:nvPr/>
        </p:nvSpPr>
        <p:spPr bwMode="auto">
          <a:xfrm flipV="1">
            <a:off x="5910262" y="4419600"/>
            <a:ext cx="609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254"/>
          <p:cNvSpPr txBox="1">
            <a:spLocks noChangeArrowheads="1"/>
          </p:cNvSpPr>
          <p:nvPr/>
        </p:nvSpPr>
        <p:spPr bwMode="auto">
          <a:xfrm>
            <a:off x="466725" y="4892675"/>
            <a:ext cx="155683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 dirty="0">
                <a:latin typeface="+mn-lt"/>
              </a:rPr>
              <a:t>F</a:t>
            </a:r>
            <a:r>
              <a:rPr lang="en-US" sz="2400" dirty="0">
                <a:latin typeface="+mn-lt"/>
                <a:sym typeface="Wingdings" charset="0"/>
              </a:rPr>
              <a:t>E best</a:t>
            </a:r>
          </a:p>
          <a:p>
            <a:pPr algn="l"/>
            <a:r>
              <a:rPr lang="en-US" sz="2400" dirty="0">
                <a:latin typeface="+mn-lt"/>
                <a:sym typeface="Wingdings" charset="0"/>
              </a:rPr>
              <a:t>alignment</a:t>
            </a:r>
            <a:endParaRPr lang="en-US" sz="2400" dirty="0">
              <a:latin typeface="+mn-lt"/>
            </a:endParaRPr>
          </a:p>
        </p:txBody>
      </p:sp>
      <p:sp>
        <p:nvSpPr>
          <p:cNvPr id="13" name="Line 255"/>
          <p:cNvSpPr>
            <a:spLocks noChangeShapeType="1"/>
          </p:cNvSpPr>
          <p:nvPr/>
        </p:nvSpPr>
        <p:spPr bwMode="auto">
          <a:xfrm>
            <a:off x="4005262" y="3810000"/>
            <a:ext cx="457200" cy="4572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256"/>
          <p:cNvSpPr>
            <a:spLocks noChangeShapeType="1"/>
          </p:cNvSpPr>
          <p:nvPr/>
        </p:nvSpPr>
        <p:spPr bwMode="auto">
          <a:xfrm flipV="1">
            <a:off x="4005262" y="4572000"/>
            <a:ext cx="457200" cy="228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1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423042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132570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How to learn the phrase translation table?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4800600"/>
            <a:ext cx="8640763" cy="1581150"/>
          </a:xfrm>
        </p:spPr>
        <p:txBody>
          <a:bodyPr/>
          <a:lstStyle/>
          <a:p>
            <a:endParaRPr lang="en-US" sz="2400" dirty="0" smtClean="0"/>
          </a:p>
          <a:p>
            <a:r>
              <a:rPr lang="en-US" sz="2400" dirty="0" smtClean="0"/>
              <a:t>Collect </a:t>
            </a:r>
            <a:r>
              <a:rPr lang="en-US" sz="2400" b="1" dirty="0"/>
              <a:t>all phrase pairs </a:t>
            </a:r>
            <a:r>
              <a:rPr lang="en-US" sz="2400" dirty="0"/>
              <a:t>that are </a:t>
            </a:r>
            <a:r>
              <a:rPr lang="en-US" sz="2400" b="1" dirty="0"/>
              <a:t>consistent</a:t>
            </a:r>
            <a:r>
              <a:rPr lang="en-US" sz="2400" dirty="0"/>
              <a:t> with the word alignment</a:t>
            </a:r>
          </a:p>
        </p:txBody>
      </p:sp>
      <p:graphicFrame>
        <p:nvGraphicFramePr>
          <p:cNvPr id="5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834378"/>
              </p:ext>
            </p:extLst>
          </p:nvPr>
        </p:nvGraphicFramePr>
        <p:xfrm>
          <a:off x="1908175" y="2103120"/>
          <a:ext cx="4876800" cy="2773680"/>
        </p:xfrm>
        <a:graphic>
          <a:graphicData uri="http://schemas.openxmlformats.org/drawingml/2006/table">
            <a:tbl>
              <a:tblPr/>
              <a:tblGrid>
                <a:gridCol w="542925"/>
                <a:gridCol w="539750"/>
                <a:gridCol w="542925"/>
                <a:gridCol w="542925"/>
                <a:gridCol w="539750"/>
                <a:gridCol w="542925"/>
                <a:gridCol w="542925"/>
                <a:gridCol w="539750"/>
                <a:gridCol w="542925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 Box 86"/>
          <p:cNvSpPr txBox="1">
            <a:spLocks noChangeArrowheads="1"/>
          </p:cNvSpPr>
          <p:nvPr/>
        </p:nvSpPr>
        <p:spPr bwMode="auto">
          <a:xfrm>
            <a:off x="1054100" y="2103120"/>
            <a:ext cx="787871" cy="275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latin typeface="+mn-lt"/>
              </a:rPr>
              <a:t>Mary</a:t>
            </a:r>
          </a:p>
          <a:p>
            <a:pPr algn="l"/>
            <a:endParaRPr lang="en-US" sz="900" dirty="0">
              <a:latin typeface="+mn-lt"/>
            </a:endParaRPr>
          </a:p>
          <a:p>
            <a:pPr algn="l"/>
            <a:r>
              <a:rPr lang="en-US" b="1" dirty="0">
                <a:latin typeface="+mn-lt"/>
              </a:rPr>
              <a:t>did</a:t>
            </a:r>
          </a:p>
          <a:p>
            <a:pPr algn="l"/>
            <a:endParaRPr lang="en-US" sz="1000" b="1" dirty="0">
              <a:latin typeface="+mn-lt"/>
            </a:endParaRPr>
          </a:p>
          <a:p>
            <a:pPr algn="l"/>
            <a:r>
              <a:rPr lang="en-US" b="1" dirty="0">
                <a:latin typeface="+mn-lt"/>
              </a:rPr>
              <a:t>not</a:t>
            </a:r>
          </a:p>
          <a:p>
            <a:pPr algn="l"/>
            <a:endParaRPr lang="en-US" sz="700" b="1" dirty="0">
              <a:latin typeface="+mn-lt"/>
            </a:endParaRPr>
          </a:p>
          <a:p>
            <a:pPr algn="l"/>
            <a:r>
              <a:rPr lang="en-US" b="1" dirty="0">
                <a:latin typeface="+mn-lt"/>
              </a:rPr>
              <a:t>slap</a:t>
            </a:r>
          </a:p>
          <a:p>
            <a:pPr algn="l"/>
            <a:endParaRPr lang="en-US" sz="700" dirty="0">
              <a:latin typeface="+mn-lt"/>
            </a:endParaRPr>
          </a:p>
          <a:p>
            <a:pPr algn="l"/>
            <a:r>
              <a:rPr lang="en-US" dirty="0">
                <a:latin typeface="+mn-lt"/>
              </a:rPr>
              <a:t>the</a:t>
            </a:r>
          </a:p>
          <a:p>
            <a:pPr algn="l"/>
            <a:endParaRPr lang="en-US" sz="700" dirty="0">
              <a:latin typeface="+mn-lt"/>
            </a:endParaRPr>
          </a:p>
          <a:p>
            <a:pPr algn="l"/>
            <a:r>
              <a:rPr lang="en-US" dirty="0">
                <a:latin typeface="+mn-lt"/>
              </a:rPr>
              <a:t>green</a:t>
            </a:r>
          </a:p>
          <a:p>
            <a:pPr algn="l"/>
            <a:endParaRPr lang="en-US" sz="700" dirty="0">
              <a:latin typeface="+mn-lt"/>
            </a:endParaRPr>
          </a:p>
          <a:p>
            <a:pPr algn="l"/>
            <a:r>
              <a:rPr lang="en-US" dirty="0">
                <a:latin typeface="+mn-lt"/>
              </a:rPr>
              <a:t>witch</a:t>
            </a:r>
          </a:p>
        </p:txBody>
      </p:sp>
      <p:sp>
        <p:nvSpPr>
          <p:cNvPr id="7" name="Text Box 87"/>
          <p:cNvSpPr txBox="1">
            <a:spLocks noChangeArrowheads="1"/>
          </p:cNvSpPr>
          <p:nvPr/>
        </p:nvSpPr>
        <p:spPr bwMode="auto">
          <a:xfrm>
            <a:off x="1831975" y="1620520"/>
            <a:ext cx="51443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Maria </a:t>
            </a:r>
            <a:r>
              <a:rPr lang="en-US" sz="1600" dirty="0" smtClean="0">
                <a:latin typeface="+mn-lt"/>
              </a:rPr>
              <a:t>  </a:t>
            </a:r>
            <a:r>
              <a:rPr lang="en-US" sz="1600" b="1" dirty="0">
                <a:latin typeface="+mn-lt"/>
              </a:rPr>
              <a:t>no </a:t>
            </a:r>
            <a:r>
              <a:rPr lang="en-US" sz="1600" b="1" dirty="0" smtClean="0">
                <a:latin typeface="+mn-lt"/>
              </a:rPr>
              <a:t>   </a:t>
            </a:r>
            <a:r>
              <a:rPr lang="en-US" sz="1600" b="1" dirty="0" err="1" smtClean="0">
                <a:latin typeface="+mn-lt"/>
              </a:rPr>
              <a:t>di</a:t>
            </a:r>
            <a:r>
              <a:rPr lang="en-US" sz="1600" b="1" dirty="0" err="1" smtClean="0">
                <a:latin typeface="+mn-lt"/>
                <a:cs typeface="Times New Roman" charset="0"/>
              </a:rPr>
              <a:t>ó</a:t>
            </a:r>
            <a:r>
              <a:rPr lang="en-US" sz="1600" b="1" dirty="0" smtClean="0">
                <a:latin typeface="+mn-lt"/>
              </a:rPr>
              <a:t>   </a:t>
            </a:r>
            <a:r>
              <a:rPr lang="en-US" sz="1600" b="1" dirty="0" err="1" smtClean="0">
                <a:latin typeface="+mn-lt"/>
              </a:rPr>
              <a:t>una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bofetada</a:t>
            </a:r>
            <a:r>
              <a:rPr lang="en-US" sz="1600" dirty="0">
                <a:latin typeface="+mn-lt"/>
              </a:rPr>
              <a:t>  </a:t>
            </a:r>
            <a:r>
              <a:rPr lang="en-US" sz="1600" dirty="0" smtClean="0">
                <a:latin typeface="+mn-lt"/>
              </a:rPr>
              <a:t>a    </a:t>
            </a:r>
            <a:r>
              <a:rPr lang="en-US" sz="1600" dirty="0">
                <a:latin typeface="+mn-lt"/>
              </a:rPr>
              <a:t>la    </a:t>
            </a:r>
            <a:r>
              <a:rPr lang="en-US" sz="1600" dirty="0" err="1">
                <a:latin typeface="+mn-lt"/>
              </a:rPr>
              <a:t>bruja</a:t>
            </a:r>
            <a:r>
              <a:rPr lang="en-US" sz="1600" dirty="0">
                <a:latin typeface="+mn-lt"/>
              </a:rPr>
              <a:t>   </a:t>
            </a:r>
            <a:r>
              <a:rPr lang="en-US" sz="1600" dirty="0" err="1">
                <a:latin typeface="+mn-lt"/>
              </a:rPr>
              <a:t>verde</a:t>
            </a:r>
            <a:endParaRPr lang="en-US" sz="1600" dirty="0">
              <a:latin typeface="+mn-lt"/>
            </a:endParaRPr>
          </a:p>
        </p:txBody>
      </p:sp>
      <p:sp>
        <p:nvSpPr>
          <p:cNvPr id="8" name="Rectangle 88"/>
          <p:cNvSpPr>
            <a:spLocks noChangeArrowheads="1"/>
          </p:cNvSpPr>
          <p:nvPr/>
        </p:nvSpPr>
        <p:spPr bwMode="auto">
          <a:xfrm>
            <a:off x="2430463" y="2507932"/>
            <a:ext cx="2205037" cy="11430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89"/>
          <p:cNvSpPr>
            <a:spLocks noChangeShapeType="1"/>
          </p:cNvSpPr>
          <p:nvPr/>
        </p:nvSpPr>
        <p:spPr bwMode="auto">
          <a:xfrm flipH="1" flipV="1">
            <a:off x="4711700" y="3117532"/>
            <a:ext cx="2819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90"/>
          <p:cNvSpPr txBox="1">
            <a:spLocks noChangeArrowheads="1"/>
          </p:cNvSpPr>
          <p:nvPr/>
        </p:nvSpPr>
        <p:spPr bwMode="auto">
          <a:xfrm>
            <a:off x="7486650" y="3498532"/>
            <a:ext cx="10477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one</a:t>
            </a:r>
          </a:p>
          <a:p>
            <a:r>
              <a:rPr lang="en-US"/>
              <a:t>example</a:t>
            </a:r>
          </a:p>
          <a:p>
            <a:r>
              <a:rPr lang="en-US"/>
              <a:t>phrase</a:t>
            </a:r>
          </a:p>
          <a:p>
            <a:r>
              <a:rPr lang="en-US"/>
              <a:t>pair</a:t>
            </a:r>
          </a:p>
        </p:txBody>
      </p:sp>
      <p:sp>
        <p:nvSpPr>
          <p:cNvPr id="11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12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18763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116890"/>
            <a:ext cx="6877050" cy="838200"/>
          </a:xfrm>
        </p:spPr>
        <p:txBody>
          <a:bodyPr/>
          <a:lstStyle/>
          <a:p>
            <a:pPr algn="l"/>
            <a:r>
              <a:rPr lang="en-US" sz="4000" dirty="0"/>
              <a:t>Consistent with Word Alignment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5410200"/>
            <a:ext cx="8640763" cy="971550"/>
          </a:xfrm>
        </p:spPr>
        <p:txBody>
          <a:bodyPr/>
          <a:lstStyle/>
          <a:p>
            <a:r>
              <a:rPr lang="en-US" sz="2400" dirty="0"/>
              <a:t>Phrase alignment must contain all alignment points for </a:t>
            </a:r>
            <a:r>
              <a:rPr lang="en-US" sz="2400" dirty="0" smtClean="0"/>
              <a:t>all the </a:t>
            </a:r>
            <a:r>
              <a:rPr lang="en-US" sz="2400" dirty="0"/>
              <a:t>words in both phrases!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870213"/>
              </p:ext>
            </p:extLst>
          </p:nvPr>
        </p:nvGraphicFramePr>
        <p:xfrm>
          <a:off x="6705600" y="2133600"/>
          <a:ext cx="2133600" cy="2590799"/>
        </p:xfrm>
        <a:graphic>
          <a:graphicData uri="http://schemas.openxmlformats.org/drawingml/2006/table">
            <a:tbl>
              <a:tblPr/>
              <a:tblGrid>
                <a:gridCol w="533400"/>
                <a:gridCol w="533400"/>
                <a:gridCol w="533400"/>
                <a:gridCol w="533400"/>
              </a:tblGrid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858112"/>
              </p:ext>
            </p:extLst>
          </p:nvPr>
        </p:nvGraphicFramePr>
        <p:xfrm>
          <a:off x="3822700" y="2133600"/>
          <a:ext cx="2127250" cy="2590799"/>
        </p:xfrm>
        <a:graphic>
          <a:graphicData uri="http://schemas.openxmlformats.org/drawingml/2006/table">
            <a:tbl>
              <a:tblPr/>
              <a:tblGrid>
                <a:gridCol w="527050"/>
                <a:gridCol w="533400"/>
                <a:gridCol w="539750"/>
                <a:gridCol w="527050"/>
              </a:tblGrid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716420"/>
              </p:ext>
            </p:extLst>
          </p:nvPr>
        </p:nvGraphicFramePr>
        <p:xfrm>
          <a:off x="755650" y="2133600"/>
          <a:ext cx="2133600" cy="2590799"/>
        </p:xfrm>
        <a:graphic>
          <a:graphicData uri="http://schemas.openxmlformats.org/drawingml/2006/table">
            <a:tbl>
              <a:tblPr/>
              <a:tblGrid>
                <a:gridCol w="533400"/>
                <a:gridCol w="533400"/>
                <a:gridCol w="533400"/>
                <a:gridCol w="533400"/>
              </a:tblGrid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 Box 100"/>
          <p:cNvSpPr txBox="1">
            <a:spLocks noChangeArrowheads="1"/>
          </p:cNvSpPr>
          <p:nvPr/>
        </p:nvSpPr>
        <p:spPr bwMode="auto">
          <a:xfrm>
            <a:off x="76200" y="2247900"/>
            <a:ext cx="697627" cy="193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/>
                <a:cs typeface="Arial"/>
              </a:rPr>
              <a:t>Mary</a:t>
            </a:r>
          </a:p>
          <a:p>
            <a:pPr algn="l"/>
            <a:endParaRPr lang="en-US" sz="1600">
              <a:latin typeface="Arial"/>
              <a:cs typeface="Arial"/>
            </a:endParaRPr>
          </a:p>
          <a:p>
            <a:pPr algn="l"/>
            <a:r>
              <a:rPr lang="en-US">
                <a:latin typeface="Arial"/>
                <a:cs typeface="Arial"/>
              </a:rPr>
              <a:t>did</a:t>
            </a:r>
          </a:p>
          <a:p>
            <a:pPr algn="l"/>
            <a:endParaRPr lang="en-US" sz="1600">
              <a:latin typeface="Arial"/>
              <a:cs typeface="Arial"/>
            </a:endParaRPr>
          </a:p>
          <a:p>
            <a:pPr algn="l"/>
            <a:r>
              <a:rPr lang="en-US">
                <a:latin typeface="Arial"/>
                <a:cs typeface="Arial"/>
              </a:rPr>
              <a:t>not</a:t>
            </a:r>
          </a:p>
          <a:p>
            <a:pPr algn="l"/>
            <a:endParaRPr lang="en-US" sz="1600">
              <a:latin typeface="Arial"/>
              <a:cs typeface="Arial"/>
            </a:endParaRPr>
          </a:p>
          <a:p>
            <a:pPr algn="l"/>
            <a:r>
              <a:rPr lang="en-US">
                <a:latin typeface="Arial"/>
                <a:cs typeface="Arial"/>
              </a:rPr>
              <a:t>slap</a:t>
            </a:r>
          </a:p>
        </p:txBody>
      </p:sp>
      <p:sp>
        <p:nvSpPr>
          <p:cNvPr id="9" name="Text Box 101"/>
          <p:cNvSpPr txBox="1">
            <a:spLocks noChangeArrowheads="1"/>
          </p:cNvSpPr>
          <p:nvPr/>
        </p:nvSpPr>
        <p:spPr bwMode="auto">
          <a:xfrm>
            <a:off x="679450" y="1627188"/>
            <a:ext cx="17755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/>
                <a:cs typeface="Arial"/>
              </a:rPr>
              <a:t>Maria    no   dió</a:t>
            </a:r>
          </a:p>
        </p:txBody>
      </p:sp>
      <p:sp>
        <p:nvSpPr>
          <p:cNvPr id="10" name="Rectangle 102"/>
          <p:cNvSpPr>
            <a:spLocks noChangeArrowheads="1"/>
          </p:cNvSpPr>
          <p:nvPr/>
        </p:nvSpPr>
        <p:spPr bwMode="auto">
          <a:xfrm>
            <a:off x="2667000" y="1752600"/>
            <a:ext cx="381000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1" name="Rectangle 103"/>
          <p:cNvSpPr>
            <a:spLocks noChangeArrowheads="1"/>
          </p:cNvSpPr>
          <p:nvPr/>
        </p:nvSpPr>
        <p:spPr bwMode="auto">
          <a:xfrm>
            <a:off x="527050" y="4419600"/>
            <a:ext cx="2362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2" name="Text Box 104"/>
          <p:cNvSpPr txBox="1">
            <a:spLocks noChangeArrowheads="1"/>
          </p:cNvSpPr>
          <p:nvPr/>
        </p:nvSpPr>
        <p:spPr bwMode="auto">
          <a:xfrm>
            <a:off x="3136900" y="2247900"/>
            <a:ext cx="697627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/>
                <a:cs typeface="Arial"/>
              </a:rPr>
              <a:t>Mary</a:t>
            </a:r>
          </a:p>
          <a:p>
            <a:pPr algn="l"/>
            <a:endParaRPr lang="en-US" sz="1600">
              <a:latin typeface="Arial"/>
              <a:cs typeface="Arial"/>
            </a:endParaRPr>
          </a:p>
          <a:p>
            <a:pPr algn="l"/>
            <a:r>
              <a:rPr lang="en-US">
                <a:latin typeface="Arial"/>
                <a:cs typeface="Arial"/>
              </a:rPr>
              <a:t>did</a:t>
            </a:r>
          </a:p>
          <a:p>
            <a:pPr algn="l"/>
            <a:endParaRPr lang="en-US" sz="1400">
              <a:latin typeface="Arial"/>
              <a:cs typeface="Arial"/>
            </a:endParaRPr>
          </a:p>
          <a:p>
            <a:pPr algn="l"/>
            <a:r>
              <a:rPr lang="en-US">
                <a:latin typeface="Arial"/>
                <a:cs typeface="Arial"/>
              </a:rPr>
              <a:t>not</a:t>
            </a:r>
          </a:p>
          <a:p>
            <a:pPr algn="l"/>
            <a:endParaRPr lang="en-US" sz="1600">
              <a:latin typeface="Arial"/>
              <a:cs typeface="Arial"/>
            </a:endParaRPr>
          </a:p>
          <a:p>
            <a:pPr algn="l"/>
            <a:r>
              <a:rPr lang="en-US">
                <a:latin typeface="Arial"/>
                <a:cs typeface="Arial"/>
              </a:rPr>
              <a:t>slap</a:t>
            </a:r>
          </a:p>
        </p:txBody>
      </p:sp>
      <p:sp>
        <p:nvSpPr>
          <p:cNvPr id="13" name="Text Box 105"/>
          <p:cNvSpPr txBox="1">
            <a:spLocks noChangeArrowheads="1"/>
          </p:cNvSpPr>
          <p:nvPr/>
        </p:nvSpPr>
        <p:spPr bwMode="auto">
          <a:xfrm>
            <a:off x="3740150" y="1627188"/>
            <a:ext cx="17755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/>
                <a:cs typeface="Arial"/>
              </a:rPr>
              <a:t>Maria    no   dió</a:t>
            </a:r>
          </a:p>
        </p:txBody>
      </p:sp>
      <p:sp>
        <p:nvSpPr>
          <p:cNvPr id="14" name="Rectangle 106"/>
          <p:cNvSpPr>
            <a:spLocks noChangeArrowheads="1"/>
          </p:cNvSpPr>
          <p:nvPr/>
        </p:nvSpPr>
        <p:spPr bwMode="auto">
          <a:xfrm>
            <a:off x="5791200" y="1752600"/>
            <a:ext cx="381000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5" name="Rectangle 107"/>
          <p:cNvSpPr>
            <a:spLocks noChangeArrowheads="1"/>
          </p:cNvSpPr>
          <p:nvPr/>
        </p:nvSpPr>
        <p:spPr bwMode="auto">
          <a:xfrm>
            <a:off x="3587750" y="4419600"/>
            <a:ext cx="2362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6" name="Text Box 108"/>
          <p:cNvSpPr txBox="1">
            <a:spLocks noChangeArrowheads="1"/>
          </p:cNvSpPr>
          <p:nvPr/>
        </p:nvSpPr>
        <p:spPr bwMode="auto">
          <a:xfrm>
            <a:off x="6026150" y="2247900"/>
            <a:ext cx="697627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/>
                <a:cs typeface="Arial"/>
              </a:rPr>
              <a:t>Mary</a:t>
            </a:r>
          </a:p>
          <a:p>
            <a:pPr algn="l"/>
            <a:endParaRPr lang="en-US" sz="1600">
              <a:latin typeface="Arial"/>
              <a:cs typeface="Arial"/>
            </a:endParaRPr>
          </a:p>
          <a:p>
            <a:pPr algn="l"/>
            <a:r>
              <a:rPr lang="en-US">
                <a:latin typeface="Arial"/>
                <a:cs typeface="Arial"/>
              </a:rPr>
              <a:t>did</a:t>
            </a:r>
          </a:p>
          <a:p>
            <a:pPr algn="l"/>
            <a:endParaRPr lang="en-US" sz="1400">
              <a:latin typeface="Arial"/>
              <a:cs typeface="Arial"/>
            </a:endParaRPr>
          </a:p>
          <a:p>
            <a:pPr algn="l"/>
            <a:r>
              <a:rPr lang="en-US">
                <a:latin typeface="Arial"/>
                <a:cs typeface="Arial"/>
              </a:rPr>
              <a:t>not</a:t>
            </a:r>
          </a:p>
          <a:p>
            <a:pPr algn="l"/>
            <a:endParaRPr lang="en-US" sz="1600">
              <a:latin typeface="Arial"/>
              <a:cs typeface="Arial"/>
            </a:endParaRPr>
          </a:p>
          <a:p>
            <a:pPr algn="l"/>
            <a:r>
              <a:rPr lang="en-US">
                <a:latin typeface="Arial"/>
                <a:cs typeface="Arial"/>
              </a:rPr>
              <a:t>slap</a:t>
            </a:r>
          </a:p>
        </p:txBody>
      </p:sp>
      <p:sp>
        <p:nvSpPr>
          <p:cNvPr id="17" name="Text Box 109"/>
          <p:cNvSpPr txBox="1">
            <a:spLocks noChangeArrowheads="1"/>
          </p:cNvSpPr>
          <p:nvPr/>
        </p:nvSpPr>
        <p:spPr bwMode="auto">
          <a:xfrm>
            <a:off x="6629400" y="1627188"/>
            <a:ext cx="17755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/>
                <a:cs typeface="Arial"/>
              </a:rPr>
              <a:t>Maria    no   dió</a:t>
            </a:r>
          </a:p>
        </p:txBody>
      </p:sp>
      <p:sp>
        <p:nvSpPr>
          <p:cNvPr id="18" name="Rectangle 110"/>
          <p:cNvSpPr>
            <a:spLocks noChangeArrowheads="1"/>
          </p:cNvSpPr>
          <p:nvPr/>
        </p:nvSpPr>
        <p:spPr bwMode="auto">
          <a:xfrm>
            <a:off x="6477000" y="4419600"/>
            <a:ext cx="2362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9" name="Text Box 111"/>
          <p:cNvSpPr txBox="1">
            <a:spLocks noChangeArrowheads="1"/>
          </p:cNvSpPr>
          <p:nvPr/>
        </p:nvSpPr>
        <p:spPr bwMode="auto">
          <a:xfrm>
            <a:off x="990600" y="4648200"/>
            <a:ext cx="15704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 dirty="0">
                <a:latin typeface="Arial"/>
                <a:cs typeface="Arial"/>
              </a:rPr>
              <a:t>consistent</a:t>
            </a:r>
          </a:p>
        </p:txBody>
      </p:sp>
      <p:sp>
        <p:nvSpPr>
          <p:cNvPr id="20" name="Text Box 112"/>
          <p:cNvSpPr txBox="1">
            <a:spLocks noChangeArrowheads="1"/>
          </p:cNvSpPr>
          <p:nvPr/>
        </p:nvSpPr>
        <p:spPr bwMode="auto">
          <a:xfrm>
            <a:off x="4021138" y="4648200"/>
            <a:ext cx="18133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latin typeface="Arial"/>
                <a:cs typeface="Arial"/>
              </a:rPr>
              <a:t>inconsistent</a:t>
            </a:r>
          </a:p>
        </p:txBody>
      </p:sp>
      <p:sp>
        <p:nvSpPr>
          <p:cNvPr id="21" name="Text Box 113"/>
          <p:cNvSpPr txBox="1">
            <a:spLocks noChangeArrowheads="1"/>
          </p:cNvSpPr>
          <p:nvPr/>
        </p:nvSpPr>
        <p:spPr bwMode="auto">
          <a:xfrm>
            <a:off x="6827838" y="4648200"/>
            <a:ext cx="18133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latin typeface="Arial"/>
                <a:cs typeface="Arial"/>
              </a:rPr>
              <a:t>inconsistent</a:t>
            </a:r>
          </a:p>
        </p:txBody>
      </p:sp>
      <p:sp>
        <p:nvSpPr>
          <p:cNvPr id="22" name="Rectangle 114"/>
          <p:cNvSpPr>
            <a:spLocks noChangeArrowheads="1"/>
          </p:cNvSpPr>
          <p:nvPr/>
        </p:nvSpPr>
        <p:spPr bwMode="auto">
          <a:xfrm>
            <a:off x="762000" y="2133600"/>
            <a:ext cx="1066800" cy="1524000"/>
          </a:xfrm>
          <a:prstGeom prst="rect">
            <a:avLst/>
          </a:prstGeom>
          <a:noFill/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23" name="Rectangle 115"/>
          <p:cNvSpPr>
            <a:spLocks noChangeArrowheads="1"/>
          </p:cNvSpPr>
          <p:nvPr/>
        </p:nvSpPr>
        <p:spPr bwMode="auto">
          <a:xfrm>
            <a:off x="3822700" y="2133600"/>
            <a:ext cx="1066800" cy="1066800"/>
          </a:xfrm>
          <a:prstGeom prst="rect">
            <a:avLst/>
          </a:prstGeom>
          <a:noFill/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24" name="Rectangle 116"/>
          <p:cNvSpPr>
            <a:spLocks noChangeArrowheads="1"/>
          </p:cNvSpPr>
          <p:nvPr/>
        </p:nvSpPr>
        <p:spPr bwMode="auto">
          <a:xfrm>
            <a:off x="6705600" y="2133600"/>
            <a:ext cx="1600200" cy="1524000"/>
          </a:xfrm>
          <a:prstGeom prst="rect">
            <a:avLst/>
          </a:prstGeom>
          <a:noFill/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25" name="Rectangle 106"/>
          <p:cNvSpPr>
            <a:spLocks noChangeArrowheads="1"/>
          </p:cNvSpPr>
          <p:nvPr/>
        </p:nvSpPr>
        <p:spPr bwMode="auto">
          <a:xfrm>
            <a:off x="8725719" y="1752600"/>
            <a:ext cx="381000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2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2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395267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874019"/>
              </p:ext>
            </p:extLst>
          </p:nvPr>
        </p:nvGraphicFramePr>
        <p:xfrm>
          <a:off x="1920875" y="1524000"/>
          <a:ext cx="4876800" cy="3200400"/>
        </p:xfrm>
        <a:graphic>
          <a:graphicData uri="http://schemas.openxmlformats.org/drawingml/2006/table">
            <a:tbl>
              <a:tblPr/>
              <a:tblGrid>
                <a:gridCol w="542925"/>
                <a:gridCol w="539750"/>
                <a:gridCol w="542925"/>
                <a:gridCol w="542925"/>
                <a:gridCol w="539750"/>
                <a:gridCol w="542925"/>
                <a:gridCol w="542925"/>
                <a:gridCol w="539750"/>
                <a:gridCol w="542925"/>
              </a:tblGrid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304800"/>
            <a:ext cx="6877050" cy="838200"/>
          </a:xfrm>
        </p:spPr>
        <p:txBody>
          <a:bodyPr/>
          <a:lstStyle/>
          <a:p>
            <a:pPr algn="l"/>
            <a:r>
              <a:rPr lang="en-US" sz="3200" dirty="0"/>
              <a:t>Word Alignment Induced Phrases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4953000"/>
            <a:ext cx="8640763" cy="819150"/>
          </a:xfrm>
        </p:spPr>
        <p:txBody>
          <a:bodyPr/>
          <a:lstStyle/>
          <a:p>
            <a:pPr eaLnBrk="1" hangingPunct="1"/>
            <a:r>
              <a:rPr lang="en-US" sz="1400" dirty="0" smtClean="0">
                <a:latin typeface="Arial" charset="0"/>
              </a:rPr>
              <a:t>(Maria</a:t>
            </a:r>
            <a:r>
              <a:rPr lang="en-US" sz="1400" dirty="0">
                <a:latin typeface="Arial" charset="0"/>
              </a:rPr>
              <a:t>, Mary) (no, did not) (slap, </a:t>
            </a:r>
            <a:r>
              <a:rPr lang="en-US" sz="1400" dirty="0" err="1">
                <a:latin typeface="Arial" charset="0"/>
              </a:rPr>
              <a:t>di</a:t>
            </a:r>
            <a:r>
              <a:rPr lang="en-US" sz="1400" dirty="0" err="1">
                <a:latin typeface="Arial" charset="0"/>
                <a:cs typeface="Arial" charset="0"/>
              </a:rPr>
              <a:t>ó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una</a:t>
            </a:r>
            <a:r>
              <a:rPr lang="en-US" sz="1400" dirty="0">
                <a:latin typeface="Arial" charset="0"/>
              </a:rPr>
              <a:t> </a:t>
            </a:r>
            <a:r>
              <a:rPr lang="en-US" sz="1400" dirty="0" err="1">
                <a:latin typeface="Arial" charset="0"/>
              </a:rPr>
              <a:t>bofetada</a:t>
            </a:r>
            <a:r>
              <a:rPr lang="en-US" sz="1400" dirty="0">
                <a:latin typeface="Arial" charset="0"/>
              </a:rPr>
              <a:t>) (la, the) (</a:t>
            </a:r>
            <a:r>
              <a:rPr lang="en-US" sz="1400" dirty="0" err="1">
                <a:latin typeface="Arial" charset="0"/>
              </a:rPr>
              <a:t>bruja</a:t>
            </a:r>
            <a:r>
              <a:rPr lang="en-US" sz="1400" dirty="0">
                <a:latin typeface="Arial" charset="0"/>
              </a:rPr>
              <a:t>, witch) (</a:t>
            </a:r>
            <a:r>
              <a:rPr lang="en-US" sz="1400" dirty="0" err="1">
                <a:latin typeface="Arial" charset="0"/>
              </a:rPr>
              <a:t>verde</a:t>
            </a:r>
            <a:r>
              <a:rPr lang="en-US" sz="1400" dirty="0">
                <a:latin typeface="Arial" charset="0"/>
              </a:rPr>
              <a:t>, green) </a:t>
            </a:r>
          </a:p>
          <a:p>
            <a:pPr eaLnBrk="1" hangingPunct="1"/>
            <a:r>
              <a:rPr lang="en-US" sz="1400" dirty="0">
                <a:solidFill>
                  <a:srgbClr val="FF00FF"/>
                </a:solidFill>
                <a:latin typeface="Arial" charset="0"/>
              </a:rPr>
              <a:t>(a la, the) (</a:t>
            </a:r>
            <a:r>
              <a:rPr lang="en-US" sz="1400" dirty="0" err="1">
                <a:solidFill>
                  <a:srgbClr val="FF00FF"/>
                </a:solidFill>
                <a:latin typeface="Arial" charset="0"/>
              </a:rPr>
              <a:t>dió</a:t>
            </a:r>
            <a:r>
              <a:rPr lang="en-US" sz="1400" dirty="0">
                <a:solidFill>
                  <a:srgbClr val="FF00FF"/>
                </a:solidFill>
                <a:latin typeface="Arial" charset="0"/>
              </a:rPr>
              <a:t> </a:t>
            </a:r>
            <a:r>
              <a:rPr lang="en-US" sz="1400" dirty="0" err="1">
                <a:solidFill>
                  <a:srgbClr val="FF00FF"/>
                </a:solidFill>
                <a:latin typeface="Arial" charset="0"/>
              </a:rPr>
              <a:t>una</a:t>
            </a:r>
            <a:r>
              <a:rPr lang="en-US" sz="1400" dirty="0">
                <a:solidFill>
                  <a:srgbClr val="FF00FF"/>
                </a:solidFill>
                <a:latin typeface="Arial" charset="0"/>
              </a:rPr>
              <a:t> </a:t>
            </a:r>
            <a:r>
              <a:rPr lang="en-US" sz="1400" dirty="0" err="1">
                <a:solidFill>
                  <a:srgbClr val="FF00FF"/>
                </a:solidFill>
                <a:latin typeface="Arial" charset="0"/>
              </a:rPr>
              <a:t>bofetada</a:t>
            </a:r>
            <a:r>
              <a:rPr lang="en-US" sz="1400" dirty="0">
                <a:solidFill>
                  <a:srgbClr val="FF00FF"/>
                </a:solidFill>
                <a:latin typeface="Arial" charset="0"/>
              </a:rPr>
              <a:t> a, slap the)</a:t>
            </a:r>
            <a:endParaRPr lang="en-US" sz="1400" dirty="0">
              <a:latin typeface="Arial" charset="0"/>
            </a:endParaRPr>
          </a:p>
          <a:p>
            <a:pPr eaLnBrk="1" hangingPunct="1"/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(Maria no, Mary did not) (no </a:t>
            </a:r>
            <a:r>
              <a:rPr lang="en-US" sz="1400" dirty="0" err="1">
                <a:solidFill>
                  <a:schemeClr val="accent2"/>
                </a:solidFill>
                <a:latin typeface="Arial" charset="0"/>
              </a:rPr>
              <a:t>di</a:t>
            </a:r>
            <a:r>
              <a:rPr lang="en-US" sz="14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ó</a:t>
            </a: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sz="1400" dirty="0" err="1">
                <a:solidFill>
                  <a:schemeClr val="accent2"/>
                </a:solidFill>
                <a:latin typeface="Arial" charset="0"/>
              </a:rPr>
              <a:t>una</a:t>
            </a: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sz="1400" dirty="0" err="1">
                <a:solidFill>
                  <a:schemeClr val="accent2"/>
                </a:solidFill>
                <a:latin typeface="Arial" charset="0"/>
              </a:rPr>
              <a:t>bofetada</a:t>
            </a: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, did not slap), (</a:t>
            </a:r>
            <a:r>
              <a:rPr lang="en-US" sz="1400" dirty="0" err="1">
                <a:solidFill>
                  <a:schemeClr val="accent2"/>
                </a:solidFill>
                <a:latin typeface="Arial" charset="0"/>
              </a:rPr>
              <a:t>di</a:t>
            </a:r>
            <a:r>
              <a:rPr lang="en-US" sz="14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ó</a:t>
            </a: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sz="1400" dirty="0" err="1">
                <a:solidFill>
                  <a:schemeClr val="accent2"/>
                </a:solidFill>
                <a:latin typeface="Arial" charset="0"/>
              </a:rPr>
              <a:t>una</a:t>
            </a: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sz="1400" dirty="0" err="1">
                <a:solidFill>
                  <a:schemeClr val="accent2"/>
                </a:solidFill>
                <a:latin typeface="Arial" charset="0"/>
              </a:rPr>
              <a:t>bofetada</a:t>
            </a: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 a la, slap the) </a:t>
            </a:r>
            <a:r>
              <a:rPr lang="en-US" sz="1400" dirty="0" smtClean="0">
                <a:solidFill>
                  <a:schemeClr val="accent2"/>
                </a:solidFill>
                <a:latin typeface="Arial" charset="0"/>
              </a:rPr>
              <a:t>(</a:t>
            </a:r>
            <a:r>
              <a:rPr lang="en-US" sz="1400" dirty="0" err="1">
                <a:solidFill>
                  <a:schemeClr val="accent2"/>
                </a:solidFill>
                <a:latin typeface="Arial" charset="0"/>
              </a:rPr>
              <a:t>bruja</a:t>
            </a: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sz="1400" dirty="0" err="1">
                <a:solidFill>
                  <a:schemeClr val="accent2"/>
                </a:solidFill>
                <a:latin typeface="Arial" charset="0"/>
              </a:rPr>
              <a:t>verde</a:t>
            </a:r>
            <a:r>
              <a:rPr lang="en-US" sz="1400" dirty="0">
                <a:solidFill>
                  <a:schemeClr val="accent2"/>
                </a:solidFill>
                <a:latin typeface="Arial" charset="0"/>
              </a:rPr>
              <a:t>, green witch)</a:t>
            </a:r>
            <a:r>
              <a:rPr lang="en-US" sz="1400" dirty="0">
                <a:latin typeface="Arial" charset="0"/>
              </a:rPr>
              <a:t> </a:t>
            </a:r>
            <a:endParaRPr lang="en-US" sz="1400" dirty="0" smtClean="0">
              <a:latin typeface="Arial" charset="0"/>
            </a:endParaRPr>
          </a:p>
          <a:p>
            <a:pPr eaLnBrk="1" hangingPunct="1"/>
            <a:r>
              <a:rPr lang="en-US" sz="1400" dirty="0" smtClean="0">
                <a:solidFill>
                  <a:srgbClr val="00FF00"/>
                </a:solidFill>
                <a:latin typeface="Arial" charset="0"/>
              </a:rPr>
              <a:t>(</a:t>
            </a:r>
            <a:r>
              <a:rPr lang="en-US" sz="1400" dirty="0">
                <a:solidFill>
                  <a:srgbClr val="00FF00"/>
                </a:solidFill>
                <a:latin typeface="Arial" charset="0"/>
              </a:rPr>
              <a:t>Maria no </a:t>
            </a:r>
            <a:r>
              <a:rPr lang="en-US" sz="1400" dirty="0" err="1">
                <a:solidFill>
                  <a:srgbClr val="00FF00"/>
                </a:solidFill>
                <a:latin typeface="Arial" charset="0"/>
              </a:rPr>
              <a:t>di</a:t>
            </a:r>
            <a:r>
              <a:rPr lang="en-US" sz="1400" dirty="0" err="1">
                <a:solidFill>
                  <a:srgbClr val="00FF00"/>
                </a:solidFill>
                <a:latin typeface="Arial" charset="0"/>
                <a:cs typeface="Arial" charset="0"/>
              </a:rPr>
              <a:t>ó</a:t>
            </a:r>
            <a:r>
              <a:rPr lang="en-US" sz="1400" dirty="0">
                <a:solidFill>
                  <a:srgbClr val="00FF00"/>
                </a:solidFill>
                <a:latin typeface="Arial" charset="0"/>
              </a:rPr>
              <a:t> </a:t>
            </a:r>
            <a:r>
              <a:rPr lang="en-US" sz="1400" dirty="0" err="1">
                <a:solidFill>
                  <a:srgbClr val="00FF00"/>
                </a:solidFill>
                <a:latin typeface="Arial" charset="0"/>
              </a:rPr>
              <a:t>una</a:t>
            </a:r>
            <a:r>
              <a:rPr lang="en-US" sz="1400" dirty="0">
                <a:solidFill>
                  <a:srgbClr val="00FF00"/>
                </a:solidFill>
                <a:latin typeface="Arial" charset="0"/>
              </a:rPr>
              <a:t> </a:t>
            </a:r>
            <a:r>
              <a:rPr lang="en-US" sz="1400" dirty="0" err="1">
                <a:solidFill>
                  <a:srgbClr val="00FF00"/>
                </a:solidFill>
                <a:latin typeface="Arial" charset="0"/>
              </a:rPr>
              <a:t>bofetada</a:t>
            </a:r>
            <a:r>
              <a:rPr lang="en-US" sz="1400" dirty="0">
                <a:solidFill>
                  <a:srgbClr val="00FF00"/>
                </a:solidFill>
                <a:latin typeface="Arial" charset="0"/>
              </a:rPr>
              <a:t>, Mary did not slap) </a:t>
            </a:r>
            <a:r>
              <a:rPr lang="en-US" sz="1400" dirty="0" smtClean="0">
                <a:solidFill>
                  <a:srgbClr val="00FF00"/>
                </a:solidFill>
                <a:latin typeface="Arial" charset="0"/>
              </a:rPr>
              <a:t>(</a:t>
            </a:r>
            <a:r>
              <a:rPr lang="en-US" sz="1400" dirty="0">
                <a:solidFill>
                  <a:srgbClr val="00FF00"/>
                </a:solidFill>
                <a:latin typeface="Arial" charset="0"/>
              </a:rPr>
              <a:t>a la </a:t>
            </a:r>
            <a:r>
              <a:rPr lang="en-US" sz="1400" dirty="0" err="1">
                <a:solidFill>
                  <a:srgbClr val="00FF00"/>
                </a:solidFill>
                <a:latin typeface="Arial" charset="0"/>
              </a:rPr>
              <a:t>bruja</a:t>
            </a:r>
            <a:r>
              <a:rPr lang="en-US" sz="1400" dirty="0">
                <a:solidFill>
                  <a:srgbClr val="00FF00"/>
                </a:solidFill>
                <a:latin typeface="Arial" charset="0"/>
              </a:rPr>
              <a:t> </a:t>
            </a:r>
            <a:r>
              <a:rPr lang="en-US" sz="1400" dirty="0" err="1">
                <a:solidFill>
                  <a:srgbClr val="00FF00"/>
                </a:solidFill>
                <a:latin typeface="Arial" charset="0"/>
              </a:rPr>
              <a:t>verde</a:t>
            </a:r>
            <a:r>
              <a:rPr lang="en-US" sz="1400" dirty="0">
                <a:solidFill>
                  <a:srgbClr val="00FF00"/>
                </a:solidFill>
                <a:latin typeface="Arial" charset="0"/>
              </a:rPr>
              <a:t>, the green witch) </a:t>
            </a:r>
            <a:r>
              <a:rPr lang="en-US" sz="1400" dirty="0">
                <a:latin typeface="Arial" charset="0"/>
              </a:rPr>
              <a:t>… </a:t>
            </a:r>
          </a:p>
          <a:p>
            <a:pPr eaLnBrk="1" hangingPunct="1"/>
            <a:r>
              <a:rPr lang="en-US" sz="1400" dirty="0">
                <a:solidFill>
                  <a:srgbClr val="FF3399"/>
                </a:solidFill>
                <a:latin typeface="Arial" charset="0"/>
              </a:rPr>
              <a:t>(Maria no </a:t>
            </a:r>
            <a:r>
              <a:rPr lang="en-US" sz="1400" dirty="0" err="1">
                <a:solidFill>
                  <a:srgbClr val="FF3399"/>
                </a:solidFill>
                <a:latin typeface="Arial" charset="0"/>
              </a:rPr>
              <a:t>di</a:t>
            </a:r>
            <a:r>
              <a:rPr lang="en-US" sz="1400" dirty="0" err="1">
                <a:solidFill>
                  <a:srgbClr val="FF3399"/>
                </a:solidFill>
                <a:latin typeface="Arial" charset="0"/>
                <a:cs typeface="Arial" charset="0"/>
              </a:rPr>
              <a:t>ó</a:t>
            </a:r>
            <a:r>
              <a:rPr lang="en-US" sz="1400" dirty="0">
                <a:solidFill>
                  <a:srgbClr val="FF3399"/>
                </a:solidFill>
                <a:latin typeface="Arial" charset="0"/>
              </a:rPr>
              <a:t> </a:t>
            </a:r>
            <a:r>
              <a:rPr lang="en-US" sz="1400" dirty="0" err="1">
                <a:solidFill>
                  <a:srgbClr val="FF3399"/>
                </a:solidFill>
                <a:latin typeface="Arial" charset="0"/>
              </a:rPr>
              <a:t>una</a:t>
            </a:r>
            <a:r>
              <a:rPr lang="en-US" sz="1400" dirty="0">
                <a:solidFill>
                  <a:srgbClr val="FF3399"/>
                </a:solidFill>
                <a:latin typeface="Arial" charset="0"/>
              </a:rPr>
              <a:t> </a:t>
            </a:r>
            <a:r>
              <a:rPr lang="en-US" sz="1400" dirty="0" err="1">
                <a:solidFill>
                  <a:srgbClr val="FF3399"/>
                </a:solidFill>
                <a:latin typeface="Arial" charset="0"/>
              </a:rPr>
              <a:t>bofetada</a:t>
            </a:r>
            <a:r>
              <a:rPr lang="en-US" sz="1400" dirty="0">
                <a:solidFill>
                  <a:srgbClr val="FF3399"/>
                </a:solidFill>
                <a:latin typeface="Arial" charset="0"/>
              </a:rPr>
              <a:t> a la </a:t>
            </a:r>
            <a:r>
              <a:rPr lang="en-US" sz="1400" dirty="0" err="1">
                <a:solidFill>
                  <a:srgbClr val="FF3399"/>
                </a:solidFill>
                <a:latin typeface="Arial" charset="0"/>
              </a:rPr>
              <a:t>bruja</a:t>
            </a:r>
            <a:r>
              <a:rPr lang="en-US" sz="1400" dirty="0">
                <a:solidFill>
                  <a:srgbClr val="FF3399"/>
                </a:solidFill>
                <a:latin typeface="Arial" charset="0"/>
              </a:rPr>
              <a:t> </a:t>
            </a:r>
            <a:r>
              <a:rPr lang="en-US" sz="1400" dirty="0" err="1">
                <a:solidFill>
                  <a:srgbClr val="FF3399"/>
                </a:solidFill>
                <a:latin typeface="Arial" charset="0"/>
              </a:rPr>
              <a:t>verde</a:t>
            </a:r>
            <a:r>
              <a:rPr lang="en-US" sz="1400" dirty="0">
                <a:solidFill>
                  <a:srgbClr val="FF3399"/>
                </a:solidFill>
                <a:latin typeface="Arial" charset="0"/>
              </a:rPr>
              <a:t>, Mary did not slap the green witch)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8" name="Text Box 86"/>
          <p:cNvSpPr txBox="1">
            <a:spLocks noChangeArrowheads="1"/>
          </p:cNvSpPr>
          <p:nvPr/>
        </p:nvSpPr>
        <p:spPr bwMode="auto">
          <a:xfrm>
            <a:off x="1105400" y="1615856"/>
            <a:ext cx="723400" cy="310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latin typeface="Arial"/>
                <a:cs typeface="Arial"/>
              </a:rPr>
              <a:t>Mary</a:t>
            </a:r>
          </a:p>
          <a:p>
            <a:pPr eaLnBrk="1" hangingPunct="1"/>
            <a:endParaRPr lang="en-US" sz="1400" dirty="0">
              <a:latin typeface="Arial"/>
              <a:cs typeface="Arial"/>
            </a:endParaRPr>
          </a:p>
          <a:p>
            <a:pPr eaLnBrk="1" hangingPunct="1"/>
            <a:r>
              <a:rPr lang="en-US" sz="1600" dirty="0">
                <a:latin typeface="Arial"/>
                <a:cs typeface="Arial"/>
              </a:rPr>
              <a:t>did</a:t>
            </a:r>
          </a:p>
          <a:p>
            <a:pPr eaLnBrk="1" hangingPunct="1"/>
            <a:endParaRPr lang="en-US" sz="1200" dirty="0">
              <a:latin typeface="Arial"/>
              <a:cs typeface="Arial"/>
            </a:endParaRPr>
          </a:p>
          <a:p>
            <a:pPr eaLnBrk="1" hangingPunct="1"/>
            <a:r>
              <a:rPr lang="en-US" sz="1600" dirty="0">
                <a:latin typeface="Arial"/>
                <a:cs typeface="Arial"/>
              </a:rPr>
              <a:t>not</a:t>
            </a:r>
          </a:p>
          <a:p>
            <a:pPr eaLnBrk="1" hangingPunct="1"/>
            <a:endParaRPr lang="en-US" sz="1400" dirty="0">
              <a:latin typeface="Arial"/>
              <a:cs typeface="Arial"/>
            </a:endParaRPr>
          </a:p>
          <a:p>
            <a:pPr eaLnBrk="1" hangingPunct="1"/>
            <a:r>
              <a:rPr lang="en-US" sz="1600" dirty="0">
                <a:latin typeface="Arial"/>
                <a:cs typeface="Arial"/>
              </a:rPr>
              <a:t>slap</a:t>
            </a:r>
          </a:p>
          <a:p>
            <a:pPr eaLnBrk="1" hangingPunct="1"/>
            <a:endParaRPr lang="en-US" sz="1400" dirty="0">
              <a:latin typeface="Arial"/>
              <a:cs typeface="Arial"/>
            </a:endParaRPr>
          </a:p>
          <a:p>
            <a:pPr eaLnBrk="1" hangingPunct="1"/>
            <a:r>
              <a:rPr lang="en-US" sz="1600" dirty="0">
                <a:latin typeface="Arial"/>
                <a:cs typeface="Arial"/>
              </a:rPr>
              <a:t>the</a:t>
            </a:r>
          </a:p>
          <a:p>
            <a:pPr eaLnBrk="1" hangingPunct="1"/>
            <a:endParaRPr lang="en-US" sz="1400" dirty="0">
              <a:latin typeface="Arial"/>
              <a:cs typeface="Arial"/>
            </a:endParaRPr>
          </a:p>
          <a:p>
            <a:pPr eaLnBrk="1" hangingPunct="1"/>
            <a:r>
              <a:rPr lang="en-US" sz="1600" dirty="0">
                <a:latin typeface="Arial"/>
                <a:cs typeface="Arial"/>
              </a:rPr>
              <a:t>green</a:t>
            </a:r>
          </a:p>
          <a:p>
            <a:pPr eaLnBrk="1" hangingPunct="1"/>
            <a:endParaRPr lang="en-US" sz="1200" dirty="0">
              <a:latin typeface="Arial"/>
              <a:cs typeface="Arial"/>
            </a:endParaRPr>
          </a:p>
          <a:p>
            <a:pPr eaLnBrk="1" hangingPunct="1"/>
            <a:r>
              <a:rPr lang="en-US" sz="1600" dirty="0">
                <a:latin typeface="Arial"/>
                <a:cs typeface="Arial"/>
              </a:rPr>
              <a:t>witch</a:t>
            </a:r>
          </a:p>
        </p:txBody>
      </p:sp>
      <p:sp>
        <p:nvSpPr>
          <p:cNvPr id="9" name="Text Box 87"/>
          <p:cNvSpPr txBox="1">
            <a:spLocks noChangeArrowheads="1"/>
          </p:cNvSpPr>
          <p:nvPr/>
        </p:nvSpPr>
        <p:spPr bwMode="auto">
          <a:xfrm>
            <a:off x="1844675" y="1041400"/>
            <a:ext cx="51802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latin typeface="Arial"/>
                <a:cs typeface="Arial"/>
              </a:rPr>
              <a:t>Maria    no   </a:t>
            </a:r>
            <a:r>
              <a:rPr lang="en-US" sz="1600" dirty="0" err="1" smtClean="0">
                <a:latin typeface="Arial"/>
                <a:cs typeface="Arial"/>
              </a:rPr>
              <a:t>dió</a:t>
            </a:r>
            <a:r>
              <a:rPr lang="en-US" sz="1600" dirty="0" smtClean="0">
                <a:latin typeface="Arial"/>
                <a:cs typeface="Arial"/>
              </a:rPr>
              <a:t>    </a:t>
            </a:r>
            <a:r>
              <a:rPr lang="en-US" sz="1600" dirty="0" err="1">
                <a:latin typeface="Arial"/>
                <a:cs typeface="Arial"/>
              </a:rPr>
              <a:t>una</a:t>
            </a:r>
            <a:r>
              <a:rPr lang="en-US" sz="1600" dirty="0">
                <a:latin typeface="Arial"/>
                <a:cs typeface="Arial"/>
              </a:rPr>
              <a:t>  </a:t>
            </a:r>
            <a:r>
              <a:rPr lang="en-US" sz="1400" dirty="0" err="1">
                <a:latin typeface="Arial"/>
                <a:cs typeface="Arial"/>
              </a:rPr>
              <a:t>bofetada</a:t>
            </a:r>
            <a:r>
              <a:rPr lang="en-US" sz="1400" dirty="0">
                <a:latin typeface="Arial"/>
                <a:cs typeface="Arial"/>
              </a:rPr>
              <a:t>  </a:t>
            </a:r>
            <a:r>
              <a:rPr lang="en-US" sz="1600" dirty="0">
                <a:latin typeface="Arial"/>
                <a:cs typeface="Arial"/>
              </a:rPr>
              <a:t>a   </a:t>
            </a:r>
            <a:r>
              <a:rPr lang="en-US" sz="1600" dirty="0" smtClean="0">
                <a:latin typeface="Arial"/>
                <a:cs typeface="Arial"/>
              </a:rPr>
              <a:t>    </a:t>
            </a:r>
            <a:r>
              <a:rPr lang="en-US" sz="1600" dirty="0">
                <a:latin typeface="Arial"/>
                <a:cs typeface="Arial"/>
              </a:rPr>
              <a:t>la    </a:t>
            </a:r>
            <a:r>
              <a:rPr lang="en-US" sz="1600" dirty="0" err="1">
                <a:latin typeface="Arial"/>
                <a:cs typeface="Arial"/>
              </a:rPr>
              <a:t>bruja</a:t>
            </a:r>
            <a:r>
              <a:rPr lang="en-US" sz="1600" dirty="0">
                <a:latin typeface="Arial"/>
                <a:cs typeface="Arial"/>
              </a:rPr>
              <a:t>   </a:t>
            </a:r>
            <a:r>
              <a:rPr lang="en-US" sz="1600" dirty="0" err="1">
                <a:latin typeface="Arial"/>
                <a:cs typeface="Arial"/>
              </a:rPr>
              <a:t>verde</a:t>
            </a:r>
            <a:endParaRPr lang="en-US" sz="1600" dirty="0">
              <a:latin typeface="Arial"/>
              <a:cs typeface="Arial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905000" y="1524000"/>
            <a:ext cx="4860925" cy="3192929"/>
            <a:chOff x="1920875" y="1524000"/>
            <a:chExt cx="4860925" cy="3192929"/>
          </a:xfrm>
        </p:grpSpPr>
        <p:sp>
          <p:nvSpPr>
            <p:cNvPr id="10" name="Rectangle 88"/>
            <p:cNvSpPr>
              <a:spLocks noChangeArrowheads="1"/>
            </p:cNvSpPr>
            <p:nvPr/>
          </p:nvSpPr>
          <p:spPr bwMode="auto">
            <a:xfrm>
              <a:off x="2438400" y="1981200"/>
              <a:ext cx="533400" cy="899459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1" name="Rectangle 89"/>
            <p:cNvSpPr>
              <a:spLocks noChangeArrowheads="1"/>
            </p:cNvSpPr>
            <p:nvPr/>
          </p:nvSpPr>
          <p:spPr bwMode="auto">
            <a:xfrm>
              <a:off x="1920875" y="1524000"/>
              <a:ext cx="533400" cy="449729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2" name="Rectangle 90"/>
            <p:cNvSpPr>
              <a:spLocks noChangeArrowheads="1"/>
            </p:cNvSpPr>
            <p:nvPr/>
          </p:nvSpPr>
          <p:spPr bwMode="auto">
            <a:xfrm>
              <a:off x="2987675" y="2895600"/>
              <a:ext cx="1676400" cy="449729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3" name="Rectangle 91"/>
            <p:cNvSpPr>
              <a:spLocks noChangeArrowheads="1"/>
            </p:cNvSpPr>
            <p:nvPr/>
          </p:nvSpPr>
          <p:spPr bwMode="auto">
            <a:xfrm>
              <a:off x="5181600" y="3352800"/>
              <a:ext cx="533400" cy="449729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4" name="Rectangle 92"/>
            <p:cNvSpPr>
              <a:spLocks noChangeArrowheads="1"/>
            </p:cNvSpPr>
            <p:nvPr/>
          </p:nvSpPr>
          <p:spPr bwMode="auto">
            <a:xfrm>
              <a:off x="6248400" y="3810000"/>
              <a:ext cx="533400" cy="449729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5" name="Rectangle 93"/>
            <p:cNvSpPr>
              <a:spLocks noChangeArrowheads="1"/>
            </p:cNvSpPr>
            <p:nvPr/>
          </p:nvSpPr>
          <p:spPr bwMode="auto">
            <a:xfrm>
              <a:off x="5715000" y="4267200"/>
              <a:ext cx="533400" cy="449729"/>
            </a:xfrm>
            <a:prstGeom prst="rect">
              <a:avLst/>
            </a:prstGeom>
            <a:noFill/>
            <a:ln w="571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29824" y="1420074"/>
            <a:ext cx="5028176" cy="3456726"/>
            <a:chOff x="1905000" y="1524000"/>
            <a:chExt cx="4953000" cy="3352800"/>
          </a:xfrm>
        </p:grpSpPr>
        <p:sp>
          <p:nvSpPr>
            <p:cNvPr id="22" name="Rectangle 100"/>
            <p:cNvSpPr>
              <a:spLocks noChangeArrowheads="1"/>
            </p:cNvSpPr>
            <p:nvPr/>
          </p:nvSpPr>
          <p:spPr bwMode="auto">
            <a:xfrm>
              <a:off x="1905000" y="1524000"/>
              <a:ext cx="3733800" cy="2209800"/>
            </a:xfrm>
            <a:prstGeom prst="rect">
              <a:avLst/>
            </a:prstGeom>
            <a:noFill/>
            <a:ln w="57150">
              <a:solidFill>
                <a:srgbClr val="FFFF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23" name="Rectangle 101"/>
            <p:cNvSpPr>
              <a:spLocks noChangeArrowheads="1"/>
            </p:cNvSpPr>
            <p:nvPr/>
          </p:nvSpPr>
          <p:spPr bwMode="auto">
            <a:xfrm>
              <a:off x="2895600" y="2819400"/>
              <a:ext cx="3962400" cy="2057400"/>
            </a:xfrm>
            <a:prstGeom prst="rect">
              <a:avLst/>
            </a:prstGeom>
            <a:noFill/>
            <a:ln w="57150">
              <a:solidFill>
                <a:srgbClr val="FFFF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24" name="Rectangle 102"/>
            <p:cNvSpPr>
              <a:spLocks noChangeArrowheads="1"/>
            </p:cNvSpPr>
            <p:nvPr/>
          </p:nvSpPr>
          <p:spPr bwMode="auto">
            <a:xfrm>
              <a:off x="2362200" y="1905000"/>
              <a:ext cx="3505200" cy="1981200"/>
            </a:xfrm>
            <a:prstGeom prst="rect">
              <a:avLst/>
            </a:prstGeom>
            <a:noFill/>
            <a:ln w="57150">
              <a:solidFill>
                <a:srgbClr val="FFFF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25" name="Rectangle 103"/>
          <p:cNvSpPr>
            <a:spLocks noChangeArrowheads="1"/>
          </p:cNvSpPr>
          <p:nvPr/>
        </p:nvSpPr>
        <p:spPr bwMode="auto">
          <a:xfrm>
            <a:off x="1752600" y="1371600"/>
            <a:ext cx="5181600" cy="3581400"/>
          </a:xfrm>
          <a:prstGeom prst="rect">
            <a:avLst/>
          </a:prstGeom>
          <a:noFill/>
          <a:ln w="57150">
            <a:solidFill>
              <a:srgbClr val="FF00FF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048000" y="2895600"/>
            <a:ext cx="2743200" cy="990600"/>
            <a:chOff x="3048000" y="2895600"/>
            <a:chExt cx="2743200" cy="990600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4572000" y="3276600"/>
              <a:ext cx="1219200" cy="609600"/>
            </a:xfrm>
            <a:prstGeom prst="rect">
              <a:avLst/>
            </a:prstGeom>
            <a:noFill/>
            <a:ln w="57150">
              <a:solidFill>
                <a:srgbClr val="FF00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3048000" y="2895600"/>
              <a:ext cx="2133600" cy="914400"/>
            </a:xfrm>
            <a:prstGeom prst="rect">
              <a:avLst/>
            </a:prstGeom>
            <a:noFill/>
            <a:ln w="57150">
              <a:solidFill>
                <a:srgbClr val="FF00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20874" y="1524000"/>
            <a:ext cx="4860926" cy="3185459"/>
            <a:chOff x="1920874" y="1524000"/>
            <a:chExt cx="4860926" cy="3185459"/>
          </a:xfrm>
        </p:grpSpPr>
        <p:sp>
          <p:nvSpPr>
            <p:cNvPr id="16" name="Rectangle 94"/>
            <p:cNvSpPr>
              <a:spLocks noChangeArrowheads="1"/>
            </p:cNvSpPr>
            <p:nvPr/>
          </p:nvSpPr>
          <p:spPr bwMode="auto">
            <a:xfrm>
              <a:off x="1920874" y="1524000"/>
              <a:ext cx="1050925" cy="1371600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7" name="Rectangle 95"/>
            <p:cNvSpPr>
              <a:spLocks noChangeArrowheads="1"/>
            </p:cNvSpPr>
            <p:nvPr/>
          </p:nvSpPr>
          <p:spPr bwMode="auto">
            <a:xfrm>
              <a:off x="2971800" y="2895600"/>
              <a:ext cx="2743200" cy="914400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8" name="Rectangle 96"/>
            <p:cNvSpPr>
              <a:spLocks noChangeArrowheads="1"/>
            </p:cNvSpPr>
            <p:nvPr/>
          </p:nvSpPr>
          <p:spPr bwMode="auto">
            <a:xfrm>
              <a:off x="5715000" y="3810000"/>
              <a:ext cx="1066800" cy="899459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19" name="Rectangle 97"/>
            <p:cNvSpPr>
              <a:spLocks noChangeArrowheads="1"/>
            </p:cNvSpPr>
            <p:nvPr/>
          </p:nvSpPr>
          <p:spPr bwMode="auto">
            <a:xfrm>
              <a:off x="2438400" y="2057400"/>
              <a:ext cx="2209800" cy="1295400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905000" y="1524000"/>
            <a:ext cx="4876800" cy="3260725"/>
            <a:chOff x="1905000" y="1524000"/>
            <a:chExt cx="4876800" cy="3260725"/>
          </a:xfrm>
        </p:grpSpPr>
        <p:sp>
          <p:nvSpPr>
            <p:cNvPr id="20" name="Rectangle 98"/>
            <p:cNvSpPr>
              <a:spLocks noChangeArrowheads="1"/>
            </p:cNvSpPr>
            <p:nvPr/>
          </p:nvSpPr>
          <p:spPr bwMode="auto">
            <a:xfrm>
              <a:off x="1905000" y="1524000"/>
              <a:ext cx="2667000" cy="1905000"/>
            </a:xfrm>
            <a:prstGeom prst="rect">
              <a:avLst/>
            </a:prstGeom>
            <a:noFill/>
            <a:ln w="5715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21" name="Rectangle 99"/>
            <p:cNvSpPr>
              <a:spLocks noChangeArrowheads="1"/>
            </p:cNvSpPr>
            <p:nvPr/>
          </p:nvSpPr>
          <p:spPr bwMode="auto">
            <a:xfrm>
              <a:off x="4648200" y="3276600"/>
              <a:ext cx="2133600" cy="1508125"/>
            </a:xfrm>
            <a:prstGeom prst="rect">
              <a:avLst/>
            </a:prstGeom>
            <a:noFill/>
            <a:ln w="57150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31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32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346013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92660"/>
            <a:ext cx="6877050" cy="838200"/>
          </a:xfrm>
        </p:spPr>
        <p:txBody>
          <a:bodyPr/>
          <a:lstStyle/>
          <a:p>
            <a:pPr algn="l"/>
            <a:r>
              <a:rPr lang="en-US" sz="4000" dirty="0" smtClean="0"/>
              <a:t>Advantages of </a:t>
            </a:r>
            <a:br>
              <a:rPr lang="en-US" sz="4000" dirty="0" smtClean="0"/>
            </a:br>
            <a:r>
              <a:rPr lang="en-US" sz="4000" dirty="0" smtClean="0"/>
              <a:t>Phrase-based SMT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Many-to-many mappings can handle non-compositional </a:t>
            </a:r>
            <a:r>
              <a:rPr lang="en-US" dirty="0" smtClean="0"/>
              <a:t>phrases</a:t>
            </a:r>
          </a:p>
          <a:p>
            <a:r>
              <a:rPr lang="en-US" dirty="0" smtClean="0"/>
              <a:t>takes both directions into account</a:t>
            </a:r>
            <a:endParaRPr lang="en-US" dirty="0"/>
          </a:p>
          <a:p>
            <a:r>
              <a:rPr lang="en-US" dirty="0"/>
              <a:t>Local context is very useful for disambiguating</a:t>
            </a:r>
          </a:p>
          <a:p>
            <a:pPr lvl="1"/>
            <a:r>
              <a:rPr lang="en-US" dirty="0"/>
              <a:t>“Interest rate” </a:t>
            </a:r>
            <a:r>
              <a:rPr lang="en-US" altLang="ja-JP" dirty="0" smtClean="0">
                <a:latin typeface="Calibri" charset="0"/>
                <a:ea typeface="ＭＳ Ｐゴシック" charset="0"/>
                <a:sym typeface="Wingdings" charset="0"/>
              </a:rPr>
              <a:t> </a:t>
            </a:r>
            <a:r>
              <a:rPr lang="en-US" dirty="0" smtClean="0"/>
              <a:t>…</a:t>
            </a:r>
            <a:endParaRPr lang="en-US" dirty="0"/>
          </a:p>
          <a:p>
            <a:pPr lvl="1"/>
            <a:r>
              <a:rPr lang="en-US" dirty="0"/>
              <a:t>“Interest in” </a:t>
            </a:r>
            <a:r>
              <a:rPr lang="en-US" altLang="ja-JP" dirty="0" smtClean="0">
                <a:latin typeface="Calibri" charset="0"/>
                <a:ea typeface="ＭＳ Ｐゴシック" charset="0"/>
                <a:sym typeface="Wingdings" charset="0"/>
              </a:rPr>
              <a:t> 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/>
              <a:t>The more data, the longer the learned </a:t>
            </a:r>
            <a:r>
              <a:rPr lang="en-US" dirty="0" smtClean="0"/>
              <a:t>phrases: Sometimes </a:t>
            </a:r>
            <a:r>
              <a:rPr lang="en-US" dirty="0"/>
              <a:t>whole sentences</a:t>
            </a:r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32468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Decoding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447801"/>
            <a:ext cx="8640763" cy="4933950"/>
          </a:xfrm>
        </p:spPr>
        <p:txBody>
          <a:bodyPr/>
          <a:lstStyle/>
          <a:p>
            <a:r>
              <a:rPr lang="en-US" sz="2000" dirty="0"/>
              <a:t>Goal is to find a translation that maximizes the product of the translation and language models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Cannot explicitly enumerate and test the combinatorial space of all possible translations.</a:t>
            </a:r>
          </a:p>
          <a:p>
            <a:r>
              <a:rPr lang="en-US" sz="2000" dirty="0"/>
              <a:t>Must efficiently (heuristically) search the space of translations that approximates the solution to this difficult optimization problem.</a:t>
            </a:r>
          </a:p>
          <a:p>
            <a:r>
              <a:rPr lang="en-US" sz="2000" dirty="0"/>
              <a:t>The optimal decoding problem for all reasonable </a:t>
            </a:r>
            <a:r>
              <a:rPr lang="en-US" sz="2000" dirty="0" smtClean="0"/>
              <a:t>models </a:t>
            </a:r>
            <a:r>
              <a:rPr lang="en-US" sz="2000" dirty="0"/>
              <a:t>(e.g. IBM model 1) is NP-complete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Here: </a:t>
            </a:r>
          </a:p>
          <a:p>
            <a:r>
              <a:rPr lang="en-US" sz="2000" dirty="0" smtClean="0"/>
              <a:t>phrase</a:t>
            </a:r>
            <a:r>
              <a:rPr lang="en-US" sz="2000" dirty="0"/>
              <a:t>-based decoder based on that of Koehn’s (2004) Pharaoh system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092031"/>
              </p:ext>
            </p:extLst>
          </p:nvPr>
        </p:nvGraphicFramePr>
        <p:xfrm>
          <a:off x="1053312" y="1793471"/>
          <a:ext cx="2743200" cy="1104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Equation" r:id="rId3" imgW="1471680" imgH="585000" progId="Equation.3">
                  <p:embed/>
                </p:oleObj>
              </mc:Choice>
              <mc:Fallback>
                <p:oleObj name="Equation" r:id="rId3" imgW="1471680" imgH="58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3312" y="1793471"/>
                        <a:ext cx="2743200" cy="11043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228600" y="6200001"/>
            <a:ext cx="8534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Pharaoh: a Beam Search Decoder for Phrase-Based Statistical Machine Translation Models, Philipp Koehn, AMTA 2004</a:t>
            </a:r>
          </a:p>
        </p:txBody>
      </p:sp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6148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Space of Translations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4746960"/>
            <a:ext cx="8640763" cy="5905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The phrase translation table from the alignment defines the space of possible translations</a:t>
            </a:r>
          </a:p>
          <a:p>
            <a:r>
              <a:rPr lang="en-US" sz="2400" dirty="0"/>
              <a:t>e</a:t>
            </a:r>
            <a:r>
              <a:rPr lang="en-US" sz="2400" dirty="0" smtClean="0"/>
              <a:t>very word can have multiple translations</a:t>
            </a:r>
          </a:p>
          <a:p>
            <a:r>
              <a:rPr lang="en-US" sz="2400" dirty="0" smtClean="0"/>
              <a:t>every word can participate in multiple phrases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02621"/>
              </p:ext>
            </p:extLst>
          </p:nvPr>
        </p:nvGraphicFramePr>
        <p:xfrm>
          <a:off x="685801" y="1785937"/>
          <a:ext cx="7467599" cy="420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686"/>
                <a:gridCol w="733900"/>
                <a:gridCol w="685775"/>
                <a:gridCol w="733901"/>
                <a:gridCol w="1191083"/>
                <a:gridCol w="436864"/>
                <a:gridCol w="742078"/>
                <a:gridCol w="925151"/>
                <a:gridCol w="1084161"/>
              </a:tblGrid>
              <a:tr h="42068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Maria</a:t>
                      </a:r>
                      <a:endParaRPr lang="en-US" sz="2000" dirty="0"/>
                    </a:p>
                  </a:txBody>
                  <a:tcPr marL="91437" marR="91437" marT="45791" marB="45791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no</a:t>
                      </a:r>
                      <a:endParaRPr lang="en-US" sz="2000" dirty="0"/>
                    </a:p>
                  </a:txBody>
                  <a:tcPr marL="91437" marR="91437" marT="45791" marB="45791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dio</a:t>
                      </a:r>
                      <a:endParaRPr lang="en-US" sz="2000" dirty="0"/>
                    </a:p>
                  </a:txBody>
                  <a:tcPr marL="91437" marR="91437" marT="45791" marB="45791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una</a:t>
                      </a:r>
                      <a:endParaRPr lang="en-US" sz="2000" dirty="0"/>
                    </a:p>
                  </a:txBody>
                  <a:tcPr marL="91437" marR="91437" marT="45791" marB="45791"/>
                </a:tc>
                <a:tc>
                  <a:txBody>
                    <a:bodyPr/>
                    <a:lstStyle/>
                    <a:p>
                      <a:r>
                        <a:rPr lang="en-US" sz="1900" dirty="0" err="1" smtClean="0"/>
                        <a:t>bofetada</a:t>
                      </a:r>
                      <a:endParaRPr lang="en-US" sz="1900" dirty="0"/>
                    </a:p>
                  </a:txBody>
                  <a:tcPr marL="91437" marR="91437" marT="45791" marB="45791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</a:t>
                      </a:r>
                      <a:endParaRPr lang="en-US" sz="2000" dirty="0"/>
                    </a:p>
                  </a:txBody>
                  <a:tcPr marL="91437" marR="91437" marT="45791" marB="45791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la</a:t>
                      </a:r>
                      <a:endParaRPr lang="en-US" sz="2000" dirty="0"/>
                    </a:p>
                  </a:txBody>
                  <a:tcPr marL="91437" marR="91437" marT="45791" marB="45791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bruja</a:t>
                      </a:r>
                      <a:endParaRPr lang="en-US" sz="2000" dirty="0"/>
                    </a:p>
                  </a:txBody>
                  <a:tcPr marL="91437" marR="91437" marT="45791" marB="45791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verde</a:t>
                      </a:r>
                      <a:endParaRPr lang="en-US" sz="2000" dirty="0"/>
                    </a:p>
                  </a:txBody>
                  <a:tcPr marL="91437" marR="91437" marT="45791" marB="45791"/>
                </a:tc>
              </a:tr>
            </a:tbl>
          </a:graphicData>
        </a:graphic>
      </p:graphicFrame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722313" y="2278062"/>
            <a:ext cx="796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Mary</a:t>
            </a: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1731963" y="2278062"/>
            <a:ext cx="5834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not</a:t>
            </a: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2393951" y="2278062"/>
            <a:ext cx="697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give</a:t>
            </a: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3236913" y="2278062"/>
            <a:ext cx="327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a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990976" y="2265362"/>
            <a:ext cx="697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slap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4948238" y="2289175"/>
            <a:ext cx="4267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to</a:t>
            </a: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5546726" y="2278062"/>
            <a:ext cx="5693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the</a:t>
            </a:r>
          </a:p>
        </p:txBody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6156326" y="2278062"/>
            <a:ext cx="8401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witch</a:t>
            </a:r>
          </a:p>
        </p:txBody>
      </p:sp>
      <p:sp>
        <p:nvSpPr>
          <p:cNvPr id="14" name="TextBox 14"/>
          <p:cNvSpPr txBox="1">
            <a:spLocks noChangeArrowheads="1"/>
          </p:cNvSpPr>
          <p:nvPr/>
        </p:nvSpPr>
        <p:spPr bwMode="auto">
          <a:xfrm>
            <a:off x="7078663" y="2278062"/>
            <a:ext cx="8830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green</a:t>
            </a:r>
          </a:p>
        </p:txBody>
      </p:sp>
      <p:grpSp>
        <p:nvGrpSpPr>
          <p:cNvPr id="15" name="Group 106"/>
          <p:cNvGrpSpPr>
            <a:grpSpLocks/>
          </p:cNvGrpSpPr>
          <p:nvPr/>
        </p:nvGrpSpPr>
        <p:grpSpPr bwMode="auto">
          <a:xfrm>
            <a:off x="696913" y="2638425"/>
            <a:ext cx="7143750" cy="3175"/>
            <a:chOff x="902368" y="4030579"/>
            <a:chExt cx="7142748" cy="4011"/>
          </a:xfrm>
        </p:grpSpPr>
        <p:cxnSp>
          <p:nvCxnSpPr>
            <p:cNvPr id="16" name="Straight Connector 16"/>
            <p:cNvCxnSpPr>
              <a:cxnSpLocks noChangeShapeType="1"/>
            </p:cNvCxnSpPr>
            <p:nvPr/>
          </p:nvCxnSpPr>
          <p:spPr bwMode="auto">
            <a:xfrm>
              <a:off x="902368" y="4030579"/>
              <a:ext cx="866274" cy="15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Connector 17"/>
            <p:cNvCxnSpPr>
              <a:cxnSpLocks noChangeShapeType="1"/>
            </p:cNvCxnSpPr>
            <p:nvPr/>
          </p:nvCxnSpPr>
          <p:spPr bwMode="auto">
            <a:xfrm>
              <a:off x="1872916" y="4030579"/>
              <a:ext cx="665747" cy="40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Connector 19"/>
            <p:cNvCxnSpPr>
              <a:cxnSpLocks noChangeShapeType="1"/>
            </p:cNvCxnSpPr>
            <p:nvPr/>
          </p:nvCxnSpPr>
          <p:spPr bwMode="auto">
            <a:xfrm>
              <a:off x="2614863" y="4030579"/>
              <a:ext cx="665747" cy="40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Straight Connector 21"/>
            <p:cNvCxnSpPr>
              <a:cxnSpLocks noChangeShapeType="1"/>
            </p:cNvCxnSpPr>
            <p:nvPr/>
          </p:nvCxnSpPr>
          <p:spPr bwMode="auto">
            <a:xfrm>
              <a:off x="3356810" y="4030579"/>
              <a:ext cx="541422" cy="15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Straight Connector 23"/>
            <p:cNvCxnSpPr>
              <a:cxnSpLocks noChangeShapeType="1"/>
            </p:cNvCxnSpPr>
            <p:nvPr/>
          </p:nvCxnSpPr>
          <p:spPr bwMode="auto">
            <a:xfrm>
              <a:off x="4146884" y="4030579"/>
              <a:ext cx="882316" cy="401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Straight Connector 25"/>
            <p:cNvCxnSpPr>
              <a:cxnSpLocks noChangeShapeType="1"/>
            </p:cNvCxnSpPr>
            <p:nvPr/>
          </p:nvCxnSpPr>
          <p:spPr bwMode="auto">
            <a:xfrm flipV="1">
              <a:off x="5213684" y="4030579"/>
              <a:ext cx="332874" cy="40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Straight Connector 27"/>
            <p:cNvCxnSpPr>
              <a:cxnSpLocks noChangeShapeType="1"/>
            </p:cNvCxnSpPr>
            <p:nvPr/>
          </p:nvCxnSpPr>
          <p:spPr bwMode="auto">
            <a:xfrm>
              <a:off x="5775157" y="4030579"/>
              <a:ext cx="409075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Straight Connector 31"/>
            <p:cNvCxnSpPr>
              <a:cxnSpLocks noChangeShapeType="1"/>
            </p:cNvCxnSpPr>
            <p:nvPr/>
          </p:nvCxnSpPr>
          <p:spPr bwMode="auto">
            <a:xfrm>
              <a:off x="6468978" y="4030579"/>
              <a:ext cx="629654" cy="401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Straight Connector 33"/>
            <p:cNvCxnSpPr>
              <a:cxnSpLocks noChangeShapeType="1"/>
            </p:cNvCxnSpPr>
            <p:nvPr/>
          </p:nvCxnSpPr>
          <p:spPr bwMode="auto">
            <a:xfrm>
              <a:off x="7415462" y="4030579"/>
              <a:ext cx="629654" cy="401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5" name="Straight Connector 109"/>
          <p:cNvCxnSpPr>
            <a:cxnSpLocks noChangeShapeType="1"/>
          </p:cNvCxnSpPr>
          <p:nvPr/>
        </p:nvCxnSpPr>
        <p:spPr bwMode="auto">
          <a:xfrm>
            <a:off x="1652588" y="3140075"/>
            <a:ext cx="665163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Connector 111"/>
          <p:cNvCxnSpPr>
            <a:cxnSpLocks noChangeShapeType="1"/>
          </p:cNvCxnSpPr>
          <p:nvPr/>
        </p:nvCxnSpPr>
        <p:spPr bwMode="auto">
          <a:xfrm>
            <a:off x="3135313" y="3140075"/>
            <a:ext cx="846138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112"/>
          <p:cNvCxnSpPr>
            <a:cxnSpLocks noChangeShapeType="1"/>
          </p:cNvCxnSpPr>
          <p:nvPr/>
        </p:nvCxnSpPr>
        <p:spPr bwMode="auto">
          <a:xfrm>
            <a:off x="3925888" y="3140075"/>
            <a:ext cx="882650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8" name="Straight Connector 115"/>
          <p:cNvCxnSpPr>
            <a:cxnSpLocks noChangeShapeType="1"/>
          </p:cNvCxnSpPr>
          <p:nvPr/>
        </p:nvCxnSpPr>
        <p:spPr bwMode="auto">
          <a:xfrm>
            <a:off x="6248401" y="3140075"/>
            <a:ext cx="1066800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Connector 116"/>
          <p:cNvCxnSpPr>
            <a:cxnSpLocks noChangeShapeType="1"/>
          </p:cNvCxnSpPr>
          <p:nvPr/>
        </p:nvCxnSpPr>
        <p:spPr bwMode="auto">
          <a:xfrm>
            <a:off x="7194551" y="3140075"/>
            <a:ext cx="630237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0" name="Straight Connector 119"/>
          <p:cNvCxnSpPr>
            <a:cxnSpLocks noChangeShapeType="1"/>
          </p:cNvCxnSpPr>
          <p:nvPr/>
        </p:nvCxnSpPr>
        <p:spPr bwMode="auto">
          <a:xfrm>
            <a:off x="1652588" y="3641725"/>
            <a:ext cx="665163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Connector 120"/>
          <p:cNvCxnSpPr>
            <a:cxnSpLocks noChangeShapeType="1"/>
          </p:cNvCxnSpPr>
          <p:nvPr/>
        </p:nvCxnSpPr>
        <p:spPr bwMode="auto">
          <a:xfrm>
            <a:off x="2393951" y="3641725"/>
            <a:ext cx="7778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Connector 121"/>
          <p:cNvCxnSpPr>
            <a:cxnSpLocks noChangeShapeType="1"/>
          </p:cNvCxnSpPr>
          <p:nvPr/>
        </p:nvCxnSpPr>
        <p:spPr bwMode="auto">
          <a:xfrm>
            <a:off x="3135313" y="3641725"/>
            <a:ext cx="546100" cy="14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Connector 122"/>
          <p:cNvCxnSpPr>
            <a:cxnSpLocks noChangeShapeType="1"/>
          </p:cNvCxnSpPr>
          <p:nvPr/>
        </p:nvCxnSpPr>
        <p:spPr bwMode="auto">
          <a:xfrm flipV="1">
            <a:off x="3538538" y="3644900"/>
            <a:ext cx="127000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Connector 123"/>
          <p:cNvCxnSpPr>
            <a:cxnSpLocks noChangeShapeType="1"/>
          </p:cNvCxnSpPr>
          <p:nvPr/>
        </p:nvCxnSpPr>
        <p:spPr bwMode="auto">
          <a:xfrm flipV="1">
            <a:off x="4992688" y="3148012"/>
            <a:ext cx="33337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Connector 124"/>
          <p:cNvCxnSpPr>
            <a:cxnSpLocks noChangeShapeType="1"/>
          </p:cNvCxnSpPr>
          <p:nvPr/>
        </p:nvCxnSpPr>
        <p:spPr bwMode="auto">
          <a:xfrm>
            <a:off x="5257801" y="3143250"/>
            <a:ext cx="669925" cy="158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6" name="Straight Connector 129"/>
          <p:cNvCxnSpPr>
            <a:cxnSpLocks noChangeShapeType="1"/>
          </p:cNvCxnSpPr>
          <p:nvPr/>
        </p:nvCxnSpPr>
        <p:spPr bwMode="auto">
          <a:xfrm>
            <a:off x="1652588" y="4141787"/>
            <a:ext cx="665163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Connector 130"/>
          <p:cNvCxnSpPr>
            <a:cxnSpLocks noChangeShapeType="1"/>
          </p:cNvCxnSpPr>
          <p:nvPr/>
        </p:nvCxnSpPr>
        <p:spPr bwMode="auto">
          <a:xfrm>
            <a:off x="2249488" y="4141787"/>
            <a:ext cx="809625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8" name="Straight Connector 133"/>
          <p:cNvCxnSpPr>
            <a:cxnSpLocks noChangeShapeType="1"/>
          </p:cNvCxnSpPr>
          <p:nvPr/>
        </p:nvCxnSpPr>
        <p:spPr bwMode="auto">
          <a:xfrm flipV="1">
            <a:off x="4992688" y="4141787"/>
            <a:ext cx="333375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Connector 134"/>
          <p:cNvCxnSpPr>
            <a:cxnSpLocks noChangeShapeType="1"/>
          </p:cNvCxnSpPr>
          <p:nvPr/>
        </p:nvCxnSpPr>
        <p:spPr bwMode="auto">
          <a:xfrm>
            <a:off x="5257801" y="4141787"/>
            <a:ext cx="704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Connector 140"/>
          <p:cNvCxnSpPr>
            <a:cxnSpLocks noChangeShapeType="1"/>
          </p:cNvCxnSpPr>
          <p:nvPr/>
        </p:nvCxnSpPr>
        <p:spPr bwMode="auto">
          <a:xfrm>
            <a:off x="2393951" y="4643437"/>
            <a:ext cx="758825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Connector 141"/>
          <p:cNvCxnSpPr>
            <a:cxnSpLocks noChangeShapeType="1"/>
          </p:cNvCxnSpPr>
          <p:nvPr/>
        </p:nvCxnSpPr>
        <p:spPr bwMode="auto">
          <a:xfrm>
            <a:off x="3135313" y="4643437"/>
            <a:ext cx="822325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Connector 142"/>
          <p:cNvCxnSpPr>
            <a:cxnSpLocks noChangeShapeType="1"/>
          </p:cNvCxnSpPr>
          <p:nvPr/>
        </p:nvCxnSpPr>
        <p:spPr bwMode="auto">
          <a:xfrm>
            <a:off x="3925888" y="4643437"/>
            <a:ext cx="1066800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Connector 143"/>
          <p:cNvCxnSpPr>
            <a:cxnSpLocks noChangeShapeType="1"/>
          </p:cNvCxnSpPr>
          <p:nvPr/>
        </p:nvCxnSpPr>
        <p:spPr bwMode="auto">
          <a:xfrm flipV="1">
            <a:off x="4992688" y="4643437"/>
            <a:ext cx="333375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4" name="Straight Connector 144"/>
          <p:cNvCxnSpPr>
            <a:cxnSpLocks noChangeShapeType="1"/>
          </p:cNvCxnSpPr>
          <p:nvPr/>
        </p:nvCxnSpPr>
        <p:spPr bwMode="auto">
          <a:xfrm>
            <a:off x="5554663" y="4643437"/>
            <a:ext cx="40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5" name="Straight Connector 145"/>
          <p:cNvCxnSpPr>
            <a:cxnSpLocks noChangeShapeType="1"/>
          </p:cNvCxnSpPr>
          <p:nvPr/>
        </p:nvCxnSpPr>
        <p:spPr bwMode="auto">
          <a:xfrm>
            <a:off x="5943601" y="4648200"/>
            <a:ext cx="933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6" name="TextBox 157"/>
          <p:cNvSpPr txBox="1">
            <a:spLocks noChangeArrowheads="1"/>
          </p:cNvSpPr>
          <p:nvPr/>
        </p:nvSpPr>
        <p:spPr bwMode="auto">
          <a:xfrm>
            <a:off x="1535113" y="2743200"/>
            <a:ext cx="1039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"/>
                <a:cs typeface="Arial"/>
              </a:rPr>
              <a:t>did not</a:t>
            </a:r>
          </a:p>
        </p:txBody>
      </p:sp>
      <p:sp>
        <p:nvSpPr>
          <p:cNvPr id="47" name="TextBox 158"/>
          <p:cNvSpPr txBox="1">
            <a:spLocks noChangeArrowheads="1"/>
          </p:cNvSpPr>
          <p:nvPr/>
        </p:nvSpPr>
        <p:spPr bwMode="auto">
          <a:xfrm>
            <a:off x="3457576" y="2754312"/>
            <a:ext cx="9117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a slap</a:t>
            </a:r>
          </a:p>
        </p:txBody>
      </p:sp>
      <p:sp>
        <p:nvSpPr>
          <p:cNvPr id="48" name="TextBox 163"/>
          <p:cNvSpPr txBox="1">
            <a:spLocks noChangeArrowheads="1"/>
          </p:cNvSpPr>
          <p:nvPr/>
        </p:nvSpPr>
        <p:spPr bwMode="auto">
          <a:xfrm>
            <a:off x="6272213" y="2717800"/>
            <a:ext cx="16098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green witch</a:t>
            </a:r>
          </a:p>
        </p:txBody>
      </p:sp>
      <p:sp>
        <p:nvSpPr>
          <p:cNvPr id="49" name="TextBox 165"/>
          <p:cNvSpPr txBox="1">
            <a:spLocks noChangeArrowheads="1"/>
          </p:cNvSpPr>
          <p:nvPr/>
        </p:nvSpPr>
        <p:spPr bwMode="auto">
          <a:xfrm>
            <a:off x="1739901" y="3248025"/>
            <a:ext cx="498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no</a:t>
            </a:r>
          </a:p>
        </p:txBody>
      </p:sp>
      <p:sp>
        <p:nvSpPr>
          <p:cNvPr id="50" name="TextBox 166"/>
          <p:cNvSpPr txBox="1">
            <a:spLocks noChangeArrowheads="1"/>
          </p:cNvSpPr>
          <p:nvPr/>
        </p:nvSpPr>
        <p:spPr bwMode="auto">
          <a:xfrm>
            <a:off x="3236913" y="3232150"/>
            <a:ext cx="697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slap</a:t>
            </a:r>
          </a:p>
        </p:txBody>
      </p:sp>
      <p:sp>
        <p:nvSpPr>
          <p:cNvPr id="51" name="TextBox 169"/>
          <p:cNvSpPr txBox="1">
            <a:spLocks noChangeArrowheads="1"/>
          </p:cNvSpPr>
          <p:nvPr/>
        </p:nvSpPr>
        <p:spPr bwMode="auto">
          <a:xfrm>
            <a:off x="5029201" y="2754312"/>
            <a:ext cx="9539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to  the </a:t>
            </a:r>
          </a:p>
        </p:txBody>
      </p:sp>
      <p:cxnSp>
        <p:nvCxnSpPr>
          <p:cNvPr id="52" name="Straight Connector 171"/>
          <p:cNvCxnSpPr>
            <a:cxnSpLocks noChangeShapeType="1"/>
          </p:cNvCxnSpPr>
          <p:nvPr/>
        </p:nvCxnSpPr>
        <p:spPr bwMode="auto">
          <a:xfrm flipV="1">
            <a:off x="5037138" y="3649662"/>
            <a:ext cx="33337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3" name="Straight Connector 172"/>
          <p:cNvCxnSpPr>
            <a:cxnSpLocks noChangeShapeType="1"/>
          </p:cNvCxnSpPr>
          <p:nvPr/>
        </p:nvCxnSpPr>
        <p:spPr bwMode="auto">
          <a:xfrm>
            <a:off x="5302251" y="3644900"/>
            <a:ext cx="669925" cy="158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" name="TextBox 173"/>
          <p:cNvSpPr txBox="1">
            <a:spLocks noChangeArrowheads="1"/>
          </p:cNvSpPr>
          <p:nvPr/>
        </p:nvSpPr>
        <p:spPr bwMode="auto">
          <a:xfrm>
            <a:off x="5218113" y="3255962"/>
            <a:ext cx="4267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to</a:t>
            </a:r>
          </a:p>
        </p:txBody>
      </p:sp>
      <p:sp>
        <p:nvSpPr>
          <p:cNvPr id="55" name="TextBox 174"/>
          <p:cNvSpPr txBox="1">
            <a:spLocks noChangeArrowheads="1"/>
          </p:cNvSpPr>
          <p:nvPr/>
        </p:nvSpPr>
        <p:spPr bwMode="auto">
          <a:xfrm>
            <a:off x="1616076" y="3736975"/>
            <a:ext cx="16237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did not give </a:t>
            </a:r>
          </a:p>
        </p:txBody>
      </p:sp>
      <p:sp>
        <p:nvSpPr>
          <p:cNvPr id="56" name="TextBox 176"/>
          <p:cNvSpPr txBox="1">
            <a:spLocks noChangeArrowheads="1"/>
          </p:cNvSpPr>
          <p:nvPr/>
        </p:nvSpPr>
        <p:spPr bwMode="auto">
          <a:xfrm>
            <a:off x="5168901" y="3776662"/>
            <a:ext cx="5693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the</a:t>
            </a:r>
          </a:p>
        </p:txBody>
      </p:sp>
      <p:sp>
        <p:nvSpPr>
          <p:cNvPr id="57" name="TextBox 178"/>
          <p:cNvSpPr txBox="1">
            <a:spLocks noChangeArrowheads="1"/>
          </p:cNvSpPr>
          <p:nvPr/>
        </p:nvSpPr>
        <p:spPr bwMode="auto">
          <a:xfrm>
            <a:off x="3244851" y="4225925"/>
            <a:ext cx="697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slap</a:t>
            </a:r>
          </a:p>
        </p:txBody>
      </p:sp>
      <p:sp>
        <p:nvSpPr>
          <p:cNvPr id="58" name="TextBox 182"/>
          <p:cNvSpPr txBox="1">
            <a:spLocks noChangeArrowheads="1"/>
          </p:cNvSpPr>
          <p:nvPr/>
        </p:nvSpPr>
        <p:spPr bwMode="auto">
          <a:xfrm>
            <a:off x="5657851" y="4230687"/>
            <a:ext cx="12961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the witch</a:t>
            </a:r>
          </a:p>
        </p:txBody>
      </p:sp>
      <p:sp>
        <p:nvSpPr>
          <p:cNvPr id="59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6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355649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Stack Decoding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3563957"/>
            <a:ext cx="5867400" cy="298457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8915" y="1524000"/>
            <a:ext cx="8893175" cy="4789487"/>
          </a:xfrm>
        </p:spPr>
        <p:txBody>
          <a:bodyPr/>
          <a:lstStyle/>
          <a:p>
            <a:r>
              <a:rPr lang="en-US" sz="2400" dirty="0"/>
              <a:t>Use a version of heuristic A* search to explore the space of phrase translations to find the best scoring subset that covers the source sentence. 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Initialize priority queue Q (stack) to empty translation.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Loop: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s = pop(Q)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If h is a complete translation, exit loop and return it.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For each refinement s´ of s created </a:t>
            </a:r>
            <a:r>
              <a:rPr lang="en-US" sz="1400" dirty="0" smtClean="0">
                <a:latin typeface="Courier New"/>
                <a:cs typeface="Courier New"/>
              </a:rPr>
              <a:t/>
            </a:r>
            <a:br>
              <a:rPr lang="en-US" sz="1400" dirty="0" smtClean="0">
                <a:latin typeface="Courier New"/>
                <a:cs typeface="Courier New"/>
              </a:rPr>
            </a:br>
            <a:r>
              <a:rPr lang="en-US" sz="1400" dirty="0" smtClean="0">
                <a:latin typeface="Courier New"/>
                <a:cs typeface="Courier New"/>
              </a:rPr>
              <a:t>       by </a:t>
            </a:r>
            <a:r>
              <a:rPr lang="en-US" sz="1400" dirty="0">
                <a:latin typeface="Courier New"/>
                <a:cs typeface="Courier New"/>
              </a:rPr>
              <a:t>adding a phrase translation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      Compute score f(s´)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      Add s´ to Q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Sort Q by score f</a:t>
            </a:r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84964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Search Heuristic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A* is best-first search using the function f to sort the search queue:</a:t>
            </a:r>
          </a:p>
          <a:p>
            <a:pPr lvl="1"/>
            <a:r>
              <a:rPr lang="en-US" sz="2000" dirty="0"/>
              <a:t>f(s) = g(s) + h(s)</a:t>
            </a:r>
          </a:p>
          <a:p>
            <a:pPr lvl="1"/>
            <a:r>
              <a:rPr lang="en-US" sz="2000" dirty="0"/>
              <a:t>g(s): Cost of existing partial solution </a:t>
            </a:r>
          </a:p>
          <a:p>
            <a:pPr lvl="1"/>
            <a:r>
              <a:rPr lang="en-US" sz="2000" dirty="0"/>
              <a:t>h(s): Estimated cost of completion of solution</a:t>
            </a:r>
          </a:p>
          <a:p>
            <a:r>
              <a:rPr lang="en-US" sz="2400" dirty="0"/>
              <a:t>If h(s) is an underestimate of the true remaining cost (</a:t>
            </a:r>
            <a:r>
              <a:rPr lang="en-US" sz="2400" b="1" dirty="0"/>
              <a:t>admissible</a:t>
            </a:r>
            <a:r>
              <a:rPr lang="en-US" sz="2400" dirty="0"/>
              <a:t> </a:t>
            </a:r>
            <a:r>
              <a:rPr lang="en-US" sz="2400" b="1" dirty="0"/>
              <a:t>heuristic</a:t>
            </a:r>
            <a:r>
              <a:rPr lang="en-US" sz="2400" dirty="0"/>
              <a:t>) then A* is guaranteed to return an optimal solution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Known quality of partial translation, E, composed  of a set of chosen phrase translations S  based on phrase translation and language </a:t>
            </a:r>
            <a:r>
              <a:rPr lang="en-US" sz="2400" dirty="0" smtClean="0"/>
              <a:t>models:</a:t>
            </a:r>
          </a:p>
          <a:p>
            <a:endParaRPr lang="en-US" sz="2400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404584"/>
              </p:ext>
            </p:extLst>
          </p:nvPr>
        </p:nvGraphicFramePr>
        <p:xfrm>
          <a:off x="3557588" y="5090146"/>
          <a:ext cx="3678237" cy="1258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Equation" r:id="rId3" imgW="2029680" imgH="685440" progId="Equation.3">
                  <p:embed/>
                </p:oleObj>
              </mc:Choice>
              <mc:Fallback>
                <p:oleObj name="Equation" r:id="rId3" imgW="2029680" imgH="685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7588" y="5090146"/>
                        <a:ext cx="3678237" cy="12589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31182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Estimating the future cost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True future cost requires knowing the way of translating the remainder of the sentence in a way that maximizes the probability of the final translation.</a:t>
            </a:r>
          </a:p>
          <a:p>
            <a:r>
              <a:rPr lang="en-US" sz="2800" dirty="0"/>
              <a:t>However, this is not computationally tractable.</a:t>
            </a:r>
          </a:p>
          <a:p>
            <a:r>
              <a:rPr lang="en-US" sz="2800" dirty="0"/>
              <a:t>Therefore under-estimate the cost of remaining translation by ignoring the distortion component and computing the most probable remaining translation  ignoring distortion (which is efficiently computable using the Viterbi algorithm) </a:t>
            </a:r>
          </a:p>
          <a:p>
            <a:endParaRPr lang="en-US" sz="2800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27842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206712"/>
            <a:ext cx="6877050" cy="838200"/>
          </a:xfrm>
        </p:spPr>
        <p:txBody>
          <a:bodyPr/>
          <a:lstStyle/>
          <a:p>
            <a:pPr algn="l"/>
            <a:r>
              <a:rPr lang="en-US" sz="4000" dirty="0" smtClean="0"/>
              <a:t>Parallel Corpus: Training resource for MT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1" y="1524000"/>
            <a:ext cx="5715000" cy="4724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Most popular:</a:t>
            </a:r>
          </a:p>
          <a:p>
            <a:r>
              <a:rPr lang="en-US" sz="2000" dirty="0" err="1" smtClean="0"/>
              <a:t>EuroParl</a:t>
            </a:r>
            <a:r>
              <a:rPr lang="en-US" sz="2000" dirty="0" smtClean="0"/>
              <a:t>: European parliament protocols in 11 languages</a:t>
            </a:r>
          </a:p>
          <a:p>
            <a:r>
              <a:rPr lang="en-US" sz="2000" dirty="0" err="1" smtClean="0"/>
              <a:t>Hansards</a:t>
            </a:r>
            <a:r>
              <a:rPr lang="en-US" sz="2000" dirty="0" smtClean="0"/>
              <a:t>: Canadian Parliament protocols in French and English</a:t>
            </a:r>
          </a:p>
          <a:p>
            <a:r>
              <a:rPr lang="en-US" sz="2000" dirty="0" smtClean="0"/>
              <a:t>Software manuals (KDE, Open Office …)</a:t>
            </a:r>
          </a:p>
          <a:p>
            <a:r>
              <a:rPr lang="en-US" sz="2000" dirty="0" smtClean="0"/>
              <a:t>Parallel webpages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For the remainder, we assume that we have a </a:t>
            </a:r>
            <a:r>
              <a:rPr lang="en-US" sz="2000" b="1" dirty="0" smtClean="0"/>
              <a:t>sentence-aligned </a:t>
            </a:r>
            <a:r>
              <a:rPr lang="en-US" sz="2000" dirty="0" smtClean="0"/>
              <a:t> parallel corpus.</a:t>
            </a:r>
          </a:p>
          <a:p>
            <a:r>
              <a:rPr lang="en-US" sz="2000" dirty="0" smtClean="0"/>
              <a:t>there are methods to get to aligned sentences from aligned documents</a:t>
            </a:r>
          </a:p>
          <a:p>
            <a:r>
              <a:rPr lang="en-US" sz="2000" dirty="0" smtClean="0"/>
              <a:t>there are methods to extract parallel sentences from comparable corpora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1447800"/>
            <a:ext cx="3334419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3600" y="1295400"/>
            <a:ext cx="3009370" cy="1583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3600" y="3124200"/>
            <a:ext cx="3008971" cy="14916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3600" y="4953000"/>
            <a:ext cx="3009161" cy="1242492"/>
          </a:xfrm>
          <a:prstGeom prst="rect">
            <a:avLst/>
          </a:prstGeom>
        </p:spPr>
      </p:pic>
      <p:sp>
        <p:nvSpPr>
          <p:cNvPr id="9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6291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Beam Search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However, Q grows too large to be efficient and guarantee an optimal result with full A* search.</a:t>
            </a:r>
          </a:p>
          <a:p>
            <a:r>
              <a:rPr lang="en-US" sz="2400" dirty="0"/>
              <a:t>Therefore, always cut Q back to only the best (lowest cost) K items to approximate the best </a:t>
            </a:r>
            <a:r>
              <a:rPr lang="en-US" sz="2400" dirty="0" smtClean="0"/>
              <a:t>translation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Initialize priority queue Q (stack) to empty translation.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Loop: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If top item on Q is a complete translation, exit loop </a:t>
            </a:r>
            <a:r>
              <a:rPr lang="en-US" sz="1400" dirty="0" smtClean="0">
                <a:latin typeface="Courier New"/>
                <a:cs typeface="Courier New"/>
              </a:rPr>
              <a:t/>
            </a:r>
            <a:br>
              <a:rPr lang="en-US" sz="1400" dirty="0" smtClean="0">
                <a:latin typeface="Courier New"/>
                <a:cs typeface="Courier New"/>
              </a:rPr>
            </a:br>
            <a:r>
              <a:rPr lang="en-US" sz="1400" dirty="0" smtClean="0">
                <a:latin typeface="Courier New"/>
                <a:cs typeface="Courier New"/>
              </a:rPr>
              <a:t>        and </a:t>
            </a:r>
            <a:r>
              <a:rPr lang="en-US" sz="1400" dirty="0">
                <a:latin typeface="Courier New"/>
                <a:cs typeface="Courier New"/>
              </a:rPr>
              <a:t>return it.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For each element s of Q do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    For each refinement s´ of s created </a:t>
            </a:r>
            <a:r>
              <a:rPr lang="en-US" sz="1400" dirty="0" smtClean="0">
                <a:latin typeface="Courier New"/>
                <a:cs typeface="Courier New"/>
              </a:rPr>
              <a:t/>
            </a:r>
            <a:br>
              <a:rPr lang="en-US" sz="1400" dirty="0" smtClean="0">
                <a:latin typeface="Courier New"/>
                <a:cs typeface="Courier New"/>
              </a:rPr>
            </a:br>
            <a:r>
              <a:rPr lang="en-US" sz="1400" dirty="0" smtClean="0">
                <a:latin typeface="Courier New"/>
                <a:cs typeface="Courier New"/>
              </a:rPr>
              <a:t>            by </a:t>
            </a:r>
            <a:r>
              <a:rPr lang="en-US" sz="1400" dirty="0">
                <a:latin typeface="Courier New"/>
                <a:cs typeface="Courier New"/>
              </a:rPr>
              <a:t>adding a phrase translation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          Compute score f(s´)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          Add s´ to Q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Sort Q by score f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</a:t>
            </a:r>
            <a:r>
              <a:rPr lang="en-US" sz="1400" b="1" dirty="0">
                <a:latin typeface="Courier New"/>
                <a:cs typeface="Courier New"/>
              </a:rPr>
              <a:t>Prune Q back to only the first (lowest cost) K items</a:t>
            </a:r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344586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Multistack</a:t>
            </a:r>
            <a:r>
              <a:rPr lang="en-US" dirty="0" smtClean="0"/>
              <a:t> decoding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It is difficult to compare translations that cover different fractions of the foreign sentence, so maintain multiple priority queues (stacks), one for each </a:t>
            </a:r>
            <a:r>
              <a:rPr lang="en-US" sz="2800" dirty="0" smtClean="0"/>
              <a:t>subset of </a:t>
            </a:r>
            <a:r>
              <a:rPr lang="en-US" sz="2800" dirty="0"/>
              <a:t>foreign words currently translated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this prevents us from pruning solutions that cover all words: we prune </a:t>
            </a:r>
            <a:r>
              <a:rPr lang="en-US" sz="2800" i="1" dirty="0" smtClean="0"/>
              <a:t>per stack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Finally</a:t>
            </a:r>
            <a:r>
              <a:rPr lang="en-US" sz="2800" dirty="0"/>
              <a:t>, return best scoring translation in the queue of translations that cover all of the words in F.</a:t>
            </a:r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16004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D</a:t>
            </a:r>
            <a:r>
              <a:rPr lang="en-US" dirty="0" smtClean="0"/>
              <a:t>irections in SMT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Hierarchical Phrase-based SMT: change from flat phrase model to model where phrases contain each other and use statistics over parts</a:t>
            </a:r>
          </a:p>
          <a:p>
            <a:r>
              <a:rPr lang="en-US" sz="2400" dirty="0" smtClean="0"/>
              <a:t>Syntax-based models: Parallel grammar learning, e.g. Inversion Transduction Grammar, Tree-to-string, Tree-to-tree etc. </a:t>
            </a:r>
          </a:p>
          <a:p>
            <a:r>
              <a:rPr lang="en-US" sz="2400" dirty="0" smtClean="0"/>
              <a:t>Semantics-based models: Mapping via frames/semantic symbols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60141" y="4419600"/>
            <a:ext cx="3851210" cy="19812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04800" y="4191000"/>
            <a:ext cx="4809781" cy="1790746"/>
            <a:chOff x="457200" y="3505200"/>
            <a:chExt cx="7252845" cy="3036483"/>
          </a:xfrm>
        </p:grpSpPr>
        <p:sp>
          <p:nvSpPr>
            <p:cNvPr id="7" name="Text Box 32"/>
            <p:cNvSpPr txBox="1">
              <a:spLocks noChangeArrowheads="1"/>
            </p:cNvSpPr>
            <p:nvPr/>
          </p:nvSpPr>
          <p:spPr bwMode="auto">
            <a:xfrm>
              <a:off x="4267201" y="4191000"/>
              <a:ext cx="685801" cy="887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2800" b="1">
                  <a:sym typeface="Wingdings" charset="0"/>
                </a:rPr>
                <a:t></a:t>
              </a:r>
              <a:endParaRPr lang="en-US" sz="2800" b="1"/>
            </a:p>
          </p:txBody>
        </p:sp>
        <p:sp>
          <p:nvSpPr>
            <p:cNvPr id="8" name="AutoShape 34"/>
            <p:cNvSpPr>
              <a:spLocks noChangeArrowheads="1"/>
            </p:cNvSpPr>
            <p:nvPr/>
          </p:nvSpPr>
          <p:spPr bwMode="auto">
            <a:xfrm>
              <a:off x="1752600" y="3505200"/>
              <a:ext cx="1066800" cy="533400"/>
            </a:xfrm>
            <a:prstGeom prst="roundRect">
              <a:avLst>
                <a:gd name="adj" fmla="val 16667"/>
              </a:avLst>
            </a:prstGeom>
            <a:noFill/>
            <a:ln w="158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100"/>
            </a:p>
          </p:txBody>
        </p:sp>
        <p:sp>
          <p:nvSpPr>
            <p:cNvPr id="9" name="Text Box 35"/>
            <p:cNvSpPr txBox="1">
              <a:spLocks noChangeArrowheads="1"/>
            </p:cNvSpPr>
            <p:nvPr/>
          </p:nvSpPr>
          <p:spPr bwMode="auto">
            <a:xfrm>
              <a:off x="1828800" y="3505200"/>
              <a:ext cx="914401" cy="521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400">
                  <a:solidFill>
                    <a:schemeClr val="accent2"/>
                  </a:solidFill>
                </a:rPr>
                <a:t>poner</a:t>
              </a:r>
            </a:p>
          </p:txBody>
        </p:sp>
        <p:sp>
          <p:nvSpPr>
            <p:cNvPr id="10" name="AutoShape 36"/>
            <p:cNvSpPr>
              <a:spLocks noChangeArrowheads="1"/>
            </p:cNvSpPr>
            <p:nvPr/>
          </p:nvSpPr>
          <p:spPr bwMode="auto">
            <a:xfrm>
              <a:off x="457200" y="4419600"/>
              <a:ext cx="838200" cy="533400"/>
            </a:xfrm>
            <a:prstGeom prst="roundRect">
              <a:avLst>
                <a:gd name="adj" fmla="val 16667"/>
              </a:avLst>
            </a:prstGeom>
            <a:noFill/>
            <a:ln w="158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100"/>
            </a:p>
          </p:txBody>
        </p:sp>
        <p:sp>
          <p:nvSpPr>
            <p:cNvPr id="11" name="Text Box 37"/>
            <p:cNvSpPr txBox="1">
              <a:spLocks noChangeArrowheads="1"/>
            </p:cNvSpPr>
            <p:nvPr/>
          </p:nvSpPr>
          <p:spPr bwMode="auto">
            <a:xfrm>
              <a:off x="457200" y="4495800"/>
              <a:ext cx="838200" cy="469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>
                  <a:solidFill>
                    <a:schemeClr val="accent2"/>
                  </a:solidFill>
                </a:rPr>
                <a:t>X</a:t>
              </a:r>
            </a:p>
          </p:txBody>
        </p:sp>
        <p:sp>
          <p:nvSpPr>
            <p:cNvPr id="12" name="AutoShape 38"/>
            <p:cNvSpPr>
              <a:spLocks noChangeArrowheads="1"/>
            </p:cNvSpPr>
            <p:nvPr/>
          </p:nvSpPr>
          <p:spPr bwMode="auto">
            <a:xfrm>
              <a:off x="1447800" y="4419600"/>
              <a:ext cx="1676400" cy="533400"/>
            </a:xfrm>
            <a:prstGeom prst="roundRect">
              <a:avLst>
                <a:gd name="adj" fmla="val 16667"/>
              </a:avLst>
            </a:prstGeom>
            <a:noFill/>
            <a:ln w="158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100"/>
            </a:p>
          </p:txBody>
        </p:sp>
        <p:sp>
          <p:nvSpPr>
            <p:cNvPr id="13" name="Text Box 39"/>
            <p:cNvSpPr txBox="1">
              <a:spLocks noChangeArrowheads="1"/>
            </p:cNvSpPr>
            <p:nvPr/>
          </p:nvSpPr>
          <p:spPr bwMode="auto">
            <a:xfrm>
              <a:off x="1587499" y="4478338"/>
              <a:ext cx="1397001" cy="469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>
                  <a:solidFill>
                    <a:schemeClr val="accent2"/>
                  </a:solidFill>
                </a:rPr>
                <a:t>mantequilla</a:t>
              </a:r>
            </a:p>
          </p:txBody>
        </p:sp>
        <p:sp>
          <p:nvSpPr>
            <p:cNvPr id="14" name="AutoShape 40"/>
            <p:cNvSpPr>
              <a:spLocks noChangeArrowheads="1"/>
            </p:cNvSpPr>
            <p:nvPr/>
          </p:nvSpPr>
          <p:spPr bwMode="auto">
            <a:xfrm>
              <a:off x="3276600" y="4419600"/>
              <a:ext cx="609600" cy="533400"/>
            </a:xfrm>
            <a:prstGeom prst="roundRect">
              <a:avLst>
                <a:gd name="adj" fmla="val 16667"/>
              </a:avLst>
            </a:prstGeom>
            <a:noFill/>
            <a:ln w="158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100"/>
            </a:p>
          </p:txBody>
        </p:sp>
        <p:sp>
          <p:nvSpPr>
            <p:cNvPr id="15" name="Text Box 41"/>
            <p:cNvSpPr txBox="1">
              <a:spLocks noChangeArrowheads="1"/>
            </p:cNvSpPr>
            <p:nvPr/>
          </p:nvSpPr>
          <p:spPr bwMode="auto">
            <a:xfrm>
              <a:off x="3327400" y="4478338"/>
              <a:ext cx="508000" cy="887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400">
                  <a:solidFill>
                    <a:schemeClr val="accent2"/>
                  </a:solidFill>
                </a:rPr>
                <a:t>en</a:t>
              </a:r>
            </a:p>
          </p:txBody>
        </p:sp>
        <p:cxnSp>
          <p:nvCxnSpPr>
            <p:cNvPr id="16" name="AutoShape 42"/>
            <p:cNvCxnSpPr>
              <a:cxnSpLocks noChangeShapeType="1"/>
              <a:stCxn id="8" idx="2"/>
              <a:endCxn id="10" idx="0"/>
            </p:cNvCxnSpPr>
            <p:nvPr/>
          </p:nvCxnSpPr>
          <p:spPr bwMode="auto">
            <a:xfrm flipH="1">
              <a:off x="876300" y="4046538"/>
              <a:ext cx="1409700" cy="365125"/>
            </a:xfrm>
            <a:prstGeom prst="straightConnector1">
              <a:avLst/>
            </a:prstGeom>
            <a:noFill/>
            <a:ln w="158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AutoShape 43"/>
            <p:cNvCxnSpPr>
              <a:cxnSpLocks noChangeShapeType="1"/>
              <a:stCxn id="20" idx="0"/>
              <a:endCxn id="14" idx="2"/>
            </p:cNvCxnSpPr>
            <p:nvPr/>
          </p:nvCxnSpPr>
          <p:spPr bwMode="auto">
            <a:xfrm flipV="1">
              <a:off x="3581400" y="4960938"/>
              <a:ext cx="0" cy="365125"/>
            </a:xfrm>
            <a:prstGeom prst="straightConnector1">
              <a:avLst/>
            </a:prstGeom>
            <a:noFill/>
            <a:ln w="158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AutoShape 44"/>
            <p:cNvCxnSpPr>
              <a:cxnSpLocks noChangeShapeType="1"/>
              <a:stCxn id="8" idx="2"/>
              <a:endCxn id="12" idx="0"/>
            </p:cNvCxnSpPr>
            <p:nvPr/>
          </p:nvCxnSpPr>
          <p:spPr bwMode="auto">
            <a:xfrm>
              <a:off x="2286000" y="4046538"/>
              <a:ext cx="0" cy="365125"/>
            </a:xfrm>
            <a:prstGeom prst="straightConnector1">
              <a:avLst/>
            </a:prstGeom>
            <a:noFill/>
            <a:ln w="158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45"/>
            <p:cNvCxnSpPr>
              <a:cxnSpLocks noChangeShapeType="1"/>
              <a:stCxn id="8" idx="2"/>
              <a:endCxn id="14" idx="0"/>
            </p:cNvCxnSpPr>
            <p:nvPr/>
          </p:nvCxnSpPr>
          <p:spPr bwMode="auto">
            <a:xfrm>
              <a:off x="2286000" y="4046538"/>
              <a:ext cx="1295400" cy="365125"/>
            </a:xfrm>
            <a:prstGeom prst="straightConnector1">
              <a:avLst/>
            </a:prstGeom>
            <a:noFill/>
            <a:ln w="158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AutoShape 46"/>
            <p:cNvSpPr>
              <a:spLocks noChangeArrowheads="1"/>
            </p:cNvSpPr>
            <p:nvPr/>
          </p:nvSpPr>
          <p:spPr bwMode="auto">
            <a:xfrm>
              <a:off x="3124200" y="5334000"/>
              <a:ext cx="914400" cy="533400"/>
            </a:xfrm>
            <a:prstGeom prst="roundRect">
              <a:avLst>
                <a:gd name="adj" fmla="val 16667"/>
              </a:avLst>
            </a:prstGeom>
            <a:noFill/>
            <a:ln w="158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100"/>
            </a:p>
          </p:txBody>
        </p:sp>
        <p:sp>
          <p:nvSpPr>
            <p:cNvPr id="21" name="Text Box 47"/>
            <p:cNvSpPr txBox="1">
              <a:spLocks noChangeArrowheads="1"/>
            </p:cNvSpPr>
            <p:nvPr/>
          </p:nvSpPr>
          <p:spPr bwMode="auto">
            <a:xfrm>
              <a:off x="3200401" y="5392738"/>
              <a:ext cx="762000" cy="521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400">
                  <a:solidFill>
                    <a:schemeClr val="accent2"/>
                  </a:solidFill>
                </a:rPr>
                <a:t>Y</a:t>
              </a:r>
            </a:p>
          </p:txBody>
        </p:sp>
        <p:sp>
          <p:nvSpPr>
            <p:cNvPr id="22" name="Text Box 48"/>
            <p:cNvSpPr txBox="1">
              <a:spLocks noChangeArrowheads="1"/>
            </p:cNvSpPr>
            <p:nvPr/>
          </p:nvSpPr>
          <p:spPr bwMode="auto">
            <a:xfrm>
              <a:off x="2138807" y="4114801"/>
              <a:ext cx="694438" cy="44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 b="1" i="1">
                  <a:solidFill>
                    <a:schemeClr val="accent2"/>
                  </a:solidFill>
                </a:rPr>
                <a:t>:obj</a:t>
              </a:r>
            </a:p>
          </p:txBody>
        </p:sp>
        <p:sp>
          <p:nvSpPr>
            <p:cNvPr id="23" name="Text Box 49"/>
            <p:cNvSpPr txBox="1">
              <a:spLocks noChangeArrowheads="1"/>
            </p:cNvSpPr>
            <p:nvPr/>
          </p:nvSpPr>
          <p:spPr bwMode="auto">
            <a:xfrm>
              <a:off x="2898427" y="3886200"/>
              <a:ext cx="800796" cy="44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 b="1" i="1">
                  <a:solidFill>
                    <a:schemeClr val="accent2"/>
                  </a:solidFill>
                </a:rPr>
                <a:t>:mod</a:t>
              </a:r>
            </a:p>
          </p:txBody>
        </p:sp>
        <p:sp>
          <p:nvSpPr>
            <p:cNvPr id="24" name="Text Box 50"/>
            <p:cNvSpPr txBox="1">
              <a:spLocks noChangeArrowheads="1"/>
            </p:cNvSpPr>
            <p:nvPr/>
          </p:nvSpPr>
          <p:spPr bwMode="auto">
            <a:xfrm>
              <a:off x="878591" y="3886200"/>
              <a:ext cx="789164" cy="44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 b="1" i="1">
                  <a:solidFill>
                    <a:schemeClr val="accent2"/>
                  </a:solidFill>
                </a:rPr>
                <a:t>:subj</a:t>
              </a:r>
            </a:p>
          </p:txBody>
        </p:sp>
        <p:sp>
          <p:nvSpPr>
            <p:cNvPr id="25" name="Text Box 51"/>
            <p:cNvSpPr txBox="1">
              <a:spLocks noChangeArrowheads="1"/>
            </p:cNvSpPr>
            <p:nvPr/>
          </p:nvSpPr>
          <p:spPr bwMode="auto">
            <a:xfrm>
              <a:off x="3586607" y="4953001"/>
              <a:ext cx="694438" cy="44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 b="1" i="1">
                  <a:solidFill>
                    <a:schemeClr val="accent2"/>
                  </a:solidFill>
                </a:rPr>
                <a:t>:obj</a:t>
              </a:r>
            </a:p>
          </p:txBody>
        </p:sp>
        <p:grpSp>
          <p:nvGrpSpPr>
            <p:cNvPr id="26" name="Group 52"/>
            <p:cNvGrpSpPr>
              <a:grpSpLocks/>
            </p:cNvGrpSpPr>
            <p:nvPr/>
          </p:nvGrpSpPr>
          <p:grpSpPr bwMode="auto">
            <a:xfrm>
              <a:off x="5562600" y="3657593"/>
              <a:ext cx="2133600" cy="1523999"/>
              <a:chOff x="1680" y="3264"/>
              <a:chExt cx="1104" cy="682"/>
            </a:xfrm>
          </p:grpSpPr>
          <p:sp>
            <p:nvSpPr>
              <p:cNvPr id="31" name="AutoShape 53"/>
              <p:cNvSpPr>
                <a:spLocks noChangeArrowheads="1"/>
              </p:cNvSpPr>
              <p:nvPr/>
            </p:nvSpPr>
            <p:spPr bwMode="auto">
              <a:xfrm>
                <a:off x="1968" y="3264"/>
                <a:ext cx="565" cy="249"/>
              </a:xfrm>
              <a:prstGeom prst="roundRect">
                <a:avLst>
                  <a:gd name="adj" fmla="val 16667"/>
                </a:avLst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100"/>
              </a:p>
            </p:txBody>
          </p:sp>
          <p:sp>
            <p:nvSpPr>
              <p:cNvPr id="32" name="Text Box 54"/>
              <p:cNvSpPr txBox="1">
                <a:spLocks noChangeArrowheads="1"/>
              </p:cNvSpPr>
              <p:nvPr/>
            </p:nvSpPr>
            <p:spPr bwMode="auto">
              <a:xfrm>
                <a:off x="2009" y="3264"/>
                <a:ext cx="485" cy="2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58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400">
                    <a:solidFill>
                      <a:srgbClr val="FF0000"/>
                    </a:solidFill>
                  </a:rPr>
                  <a:t>butter</a:t>
                </a:r>
              </a:p>
            </p:txBody>
          </p:sp>
          <p:sp>
            <p:nvSpPr>
              <p:cNvPr id="33" name="AutoShape 55"/>
              <p:cNvSpPr>
                <a:spLocks noChangeArrowheads="1"/>
              </p:cNvSpPr>
              <p:nvPr/>
            </p:nvSpPr>
            <p:spPr bwMode="auto">
              <a:xfrm>
                <a:off x="1680" y="3691"/>
                <a:ext cx="444" cy="250"/>
              </a:xfrm>
              <a:prstGeom prst="roundRect">
                <a:avLst>
                  <a:gd name="adj" fmla="val 16667"/>
                </a:avLst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100"/>
              </a:p>
            </p:txBody>
          </p:sp>
          <p:sp>
            <p:nvSpPr>
              <p:cNvPr id="34" name="Text Box 56"/>
              <p:cNvSpPr txBox="1">
                <a:spLocks noChangeArrowheads="1"/>
              </p:cNvSpPr>
              <p:nvPr/>
            </p:nvSpPr>
            <p:spPr bwMode="auto">
              <a:xfrm>
                <a:off x="1680" y="3727"/>
                <a:ext cx="444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58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200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35" name="AutoShape 57"/>
              <p:cNvSpPr>
                <a:spLocks noChangeArrowheads="1"/>
              </p:cNvSpPr>
              <p:nvPr/>
            </p:nvSpPr>
            <p:spPr bwMode="auto">
              <a:xfrm>
                <a:off x="2208" y="3696"/>
                <a:ext cx="576" cy="250"/>
              </a:xfrm>
              <a:prstGeom prst="roundRect">
                <a:avLst>
                  <a:gd name="adj" fmla="val 16667"/>
                </a:avLst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100"/>
              </a:p>
            </p:txBody>
          </p:sp>
          <p:sp>
            <p:nvSpPr>
              <p:cNvPr id="36" name="Text Box 58"/>
              <p:cNvSpPr txBox="1">
                <a:spLocks noChangeArrowheads="1"/>
              </p:cNvSpPr>
              <p:nvPr/>
            </p:nvSpPr>
            <p:spPr bwMode="auto">
              <a:xfrm>
                <a:off x="2278" y="3719"/>
                <a:ext cx="458" cy="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58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sz="1200">
                    <a:solidFill>
                      <a:srgbClr val="FF0000"/>
                    </a:solidFill>
                  </a:rPr>
                  <a:t>Y</a:t>
                </a:r>
              </a:p>
            </p:txBody>
          </p:sp>
          <p:cxnSp>
            <p:nvCxnSpPr>
              <p:cNvPr id="37" name="AutoShape 59"/>
              <p:cNvCxnSpPr>
                <a:cxnSpLocks noChangeShapeType="1"/>
                <a:stCxn id="31" idx="2"/>
                <a:endCxn id="33" idx="0"/>
              </p:cNvCxnSpPr>
              <p:nvPr/>
            </p:nvCxnSpPr>
            <p:spPr bwMode="auto">
              <a:xfrm flipH="1">
                <a:off x="1902" y="3518"/>
                <a:ext cx="349" cy="168"/>
              </a:xfrm>
              <a:prstGeom prst="straightConnector1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8" name="AutoShape 60"/>
              <p:cNvCxnSpPr>
                <a:cxnSpLocks noChangeShapeType="1"/>
                <a:stCxn id="31" idx="2"/>
                <a:endCxn id="35" idx="0"/>
              </p:cNvCxnSpPr>
              <p:nvPr/>
            </p:nvCxnSpPr>
            <p:spPr bwMode="auto">
              <a:xfrm>
                <a:off x="2251" y="3518"/>
                <a:ext cx="245" cy="173"/>
              </a:xfrm>
              <a:prstGeom prst="straightConnector1">
                <a:avLst/>
              </a:prstGeom>
              <a:noFill/>
              <a:ln w="158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7" name="Text Box 61"/>
            <p:cNvSpPr txBox="1">
              <a:spLocks noChangeArrowheads="1"/>
            </p:cNvSpPr>
            <p:nvPr/>
          </p:nvSpPr>
          <p:spPr bwMode="auto">
            <a:xfrm>
              <a:off x="5342642" y="4191000"/>
              <a:ext cx="789164" cy="44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 b="1" i="1">
                  <a:solidFill>
                    <a:srgbClr val="FF0000"/>
                  </a:solidFill>
                </a:rPr>
                <a:t>:subj</a:t>
              </a:r>
            </a:p>
          </p:txBody>
        </p:sp>
        <p:sp>
          <p:nvSpPr>
            <p:cNvPr id="28" name="Text Box 62"/>
            <p:cNvSpPr txBox="1">
              <a:spLocks noChangeArrowheads="1"/>
            </p:cNvSpPr>
            <p:nvPr/>
          </p:nvSpPr>
          <p:spPr bwMode="auto">
            <a:xfrm>
              <a:off x="7015607" y="4191000"/>
              <a:ext cx="694438" cy="44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 b="1" i="1">
                  <a:solidFill>
                    <a:srgbClr val="FF0000"/>
                  </a:solidFill>
                </a:rPr>
                <a:t>:obj</a:t>
              </a:r>
            </a:p>
          </p:txBody>
        </p:sp>
        <p:sp>
          <p:nvSpPr>
            <p:cNvPr id="29" name="Text Box 63"/>
            <p:cNvSpPr txBox="1">
              <a:spLocks noChangeArrowheads="1"/>
            </p:cNvSpPr>
            <p:nvPr/>
          </p:nvSpPr>
          <p:spPr bwMode="auto">
            <a:xfrm>
              <a:off x="533401" y="6019800"/>
              <a:ext cx="2966420" cy="521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X </a:t>
              </a:r>
              <a:r>
                <a:rPr lang="en-US" sz="1400">
                  <a:solidFill>
                    <a:schemeClr val="accent2"/>
                  </a:solidFill>
                </a:rPr>
                <a:t>puso mantequilla en</a:t>
              </a:r>
              <a:r>
                <a:rPr lang="en-US" sz="1400"/>
                <a:t> Y</a:t>
              </a:r>
            </a:p>
          </p:txBody>
        </p:sp>
        <p:sp>
          <p:nvSpPr>
            <p:cNvPr id="30" name="Text Box 64"/>
            <p:cNvSpPr txBox="1">
              <a:spLocks noChangeArrowheads="1"/>
            </p:cNvSpPr>
            <p:nvPr/>
          </p:nvSpPr>
          <p:spPr bwMode="auto">
            <a:xfrm>
              <a:off x="5692776" y="6019800"/>
              <a:ext cx="1671769" cy="521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/>
                <a:t>X </a:t>
              </a:r>
              <a:r>
                <a:rPr lang="en-US" sz="1400">
                  <a:solidFill>
                    <a:srgbClr val="FF0000"/>
                  </a:solidFill>
                </a:rPr>
                <a:t>buttered</a:t>
              </a:r>
              <a:r>
                <a:rPr lang="en-US" sz="1400"/>
                <a:t> Y</a:t>
              </a:r>
            </a:p>
          </p:txBody>
        </p:sp>
      </p:grpSp>
      <p:sp>
        <p:nvSpPr>
          <p:cNvPr id="39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4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98245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112633"/>
            <a:ext cx="6877050" cy="838200"/>
          </a:xfrm>
        </p:spPr>
        <p:txBody>
          <a:bodyPr/>
          <a:lstStyle/>
          <a:p>
            <a:pPr algn="l"/>
            <a:r>
              <a:rPr lang="en-US" sz="4000" dirty="0" smtClean="0"/>
              <a:t>Sequence to Sequence Neural MT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4" y="5632620"/>
            <a:ext cx="8640763" cy="518590"/>
          </a:xfrm>
        </p:spPr>
        <p:txBody>
          <a:bodyPr/>
          <a:lstStyle/>
          <a:p>
            <a:r>
              <a:rPr lang="en-US" sz="2200" dirty="0" smtClean="0"/>
              <a:t>Encoding/decoding with (recurrent) LSTMs</a:t>
            </a:r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250824" y="6041449"/>
            <a:ext cx="86407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Ilya</a:t>
            </a:r>
            <a:r>
              <a:rPr lang="en-US" sz="1000" dirty="0"/>
              <a:t> </a:t>
            </a:r>
            <a:r>
              <a:rPr lang="en-US" sz="1000" dirty="0" err="1"/>
              <a:t>Sutskever</a:t>
            </a:r>
            <a:r>
              <a:rPr lang="en-US" sz="1000" dirty="0"/>
              <a:t>, </a:t>
            </a:r>
            <a:r>
              <a:rPr lang="en-US" sz="1000" dirty="0" err="1"/>
              <a:t>Oriol</a:t>
            </a:r>
            <a:r>
              <a:rPr lang="en-US" sz="1000" dirty="0"/>
              <a:t> </a:t>
            </a:r>
            <a:r>
              <a:rPr lang="en-US" sz="1000" dirty="0" err="1"/>
              <a:t>Vinyals</a:t>
            </a:r>
            <a:r>
              <a:rPr lang="en-US" sz="1000" dirty="0"/>
              <a:t>, and </a:t>
            </a:r>
            <a:r>
              <a:rPr lang="en-US" sz="1000" dirty="0" err="1"/>
              <a:t>Quoc</a:t>
            </a:r>
            <a:r>
              <a:rPr lang="en-US" sz="1000" dirty="0"/>
              <a:t> Le. 2014. Sequence to Sequence Learning with Neural Networks, Proc. NIPS </a:t>
            </a:r>
            <a:r>
              <a:rPr lang="en-US" sz="1000" dirty="0" smtClean="0"/>
              <a:t>2014</a:t>
            </a:r>
          </a:p>
          <a:p>
            <a:r>
              <a:rPr lang="en-US" sz="1000" dirty="0" smtClean="0"/>
              <a:t>Tutorial: see </a:t>
            </a:r>
            <a:r>
              <a:rPr lang="en-US" sz="1000" dirty="0">
                <a:hlinkClick r:id="rId2"/>
              </a:rPr>
              <a:t>https://nlp.stanford.edu/projects/nmt/Luong-Cho-Manning-NMT-ACL2016-v4.</a:t>
            </a:r>
            <a:r>
              <a:rPr lang="en-US" sz="1000" dirty="0" smtClean="0">
                <a:hlinkClick r:id="rId2"/>
              </a:rPr>
              <a:t>pdf</a:t>
            </a:r>
            <a:r>
              <a:rPr lang="en-US" sz="1000" dirty="0" smtClean="0"/>
              <a:t> </a:t>
            </a:r>
          </a:p>
          <a:p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5966"/>
            <a:ext cx="9144000" cy="4145841"/>
          </a:xfrm>
          <a:prstGeom prst="rect">
            <a:avLst/>
          </a:prstGeom>
        </p:spPr>
      </p:pic>
      <p:sp>
        <p:nvSpPr>
          <p:cNvPr id="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6164934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063" y="426230"/>
            <a:ext cx="6877050" cy="838200"/>
          </a:xfrm>
        </p:spPr>
        <p:txBody>
          <a:bodyPr/>
          <a:lstStyle/>
          <a:p>
            <a:pPr algn="l"/>
            <a:r>
              <a:rPr lang="en-US" dirty="0" smtClean="0"/>
              <a:t>Advantages of Neural MT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End-to-End training: </a:t>
            </a:r>
            <a:r>
              <a:rPr lang="en-US" b="1" dirty="0" smtClean="0"/>
              <a:t>all</a:t>
            </a:r>
            <a:r>
              <a:rPr lang="en-US" dirty="0" smtClean="0"/>
              <a:t> parameters are simultaneously optimized </a:t>
            </a:r>
          </a:p>
          <a:p>
            <a:r>
              <a:rPr lang="en-US" dirty="0" smtClean="0"/>
              <a:t>Distributed dense-vector representations: exploits word similarities</a:t>
            </a:r>
          </a:p>
          <a:p>
            <a:r>
              <a:rPr lang="en-US" dirty="0" smtClean="0"/>
              <a:t>‘Infinite’ context: neural models better make use of long-range contexts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148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MT Evaluation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Manual: </a:t>
            </a:r>
          </a:p>
          <a:p>
            <a:pPr lvl="1"/>
            <a:r>
              <a:rPr lang="en-US" sz="2000" dirty="0"/>
              <a:t>SSER (subjective sentence error rate)</a:t>
            </a:r>
          </a:p>
          <a:p>
            <a:pPr lvl="1"/>
            <a:r>
              <a:rPr lang="en-US" sz="2000" dirty="0"/>
              <a:t>Correct/Incorrect</a:t>
            </a:r>
          </a:p>
          <a:p>
            <a:pPr lvl="1"/>
            <a:r>
              <a:rPr lang="en-US" sz="2000" dirty="0"/>
              <a:t>Error categorization</a:t>
            </a:r>
          </a:p>
          <a:p>
            <a:endParaRPr lang="en-US" sz="2400" dirty="0"/>
          </a:p>
          <a:p>
            <a:r>
              <a:rPr lang="en-US" sz="2400" dirty="0"/>
              <a:t>Testing in an application that uses MT as one sub-component</a:t>
            </a:r>
          </a:p>
          <a:p>
            <a:pPr lvl="1"/>
            <a:r>
              <a:rPr lang="en-US" sz="2000" dirty="0"/>
              <a:t>Question answering from foreign language </a:t>
            </a:r>
            <a:r>
              <a:rPr lang="en-US" sz="2000" dirty="0" smtClean="0"/>
              <a:t>documents</a:t>
            </a:r>
          </a:p>
          <a:p>
            <a:pPr lvl="1"/>
            <a:r>
              <a:rPr lang="en-US" sz="2000" dirty="0" smtClean="0"/>
              <a:t>Cross Language Information Retrieval</a:t>
            </a:r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Automatic: </a:t>
            </a:r>
          </a:p>
          <a:p>
            <a:pPr lvl="1"/>
            <a:r>
              <a:rPr lang="en-US" sz="2000" dirty="0"/>
              <a:t>WER (word error rate)</a:t>
            </a:r>
          </a:p>
          <a:p>
            <a:pPr lvl="1"/>
            <a:r>
              <a:rPr lang="en-US" sz="2000" b="1" dirty="0"/>
              <a:t>BLEU (Bilingual Evaluation Understudy)</a:t>
            </a:r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56699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BLEU Evaluation Metric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74902" y="1526200"/>
            <a:ext cx="5157788" cy="4789487"/>
          </a:xfrm>
        </p:spPr>
        <p:txBody>
          <a:bodyPr/>
          <a:lstStyle/>
          <a:p>
            <a:r>
              <a:rPr lang="en-US" sz="2200" dirty="0"/>
              <a:t>N-gram precision (score is </a:t>
            </a:r>
            <a:r>
              <a:rPr lang="en-US" sz="2200" dirty="0" smtClean="0"/>
              <a:t>in [0,1] )</a:t>
            </a:r>
            <a:endParaRPr lang="en-US" sz="2200" dirty="0"/>
          </a:p>
          <a:p>
            <a:pPr lvl="1"/>
            <a:r>
              <a:rPr lang="en-US" sz="2000" dirty="0"/>
              <a:t>What percentage of machine n-grams can be found in the reference translation? </a:t>
            </a:r>
          </a:p>
          <a:p>
            <a:pPr lvl="1"/>
            <a:r>
              <a:rPr lang="en-US" sz="2000" dirty="0"/>
              <a:t>Not allowed to use same portion of reference translation twice (can’t cheat by typing out “the the the the the”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200" dirty="0"/>
              <a:t>Brevity penalty</a:t>
            </a:r>
          </a:p>
          <a:p>
            <a:pPr lvl="1"/>
            <a:r>
              <a:rPr lang="en-US" sz="2000" dirty="0"/>
              <a:t>Can’t just type out single word “the” (precision 1.0!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200" dirty="0"/>
              <a:t>Amazingly hard to “game” the system (i.e., find a way to change machine output so that BLEU goes up, but quality doesn’t)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09600" y="1447800"/>
            <a:ext cx="3124200" cy="2228850"/>
          </a:xfrm>
          <a:prstGeom prst="rect">
            <a:avLst/>
          </a:prstGeom>
          <a:solidFill>
            <a:schemeClr val="bg1"/>
          </a:solidFill>
          <a:ln w="9525">
            <a:solidFill>
              <a:srgbClr val="9933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28600" indent="-22860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Reference (human) translation:</a:t>
            </a:r>
            <a:r>
              <a:rPr lang="en-US" sz="1400">
                <a:solidFill>
                  <a:srgbClr val="C08080"/>
                </a:solidFill>
              </a:rPr>
              <a:t>  </a:t>
            </a:r>
            <a:br>
              <a:rPr lang="en-US" sz="1400">
                <a:solidFill>
                  <a:srgbClr val="C08080"/>
                </a:solidFill>
              </a:rPr>
            </a:br>
            <a:r>
              <a:rPr lang="en-US" sz="1400">
                <a:solidFill>
                  <a:srgbClr val="009900"/>
                </a:solidFill>
              </a:rPr>
              <a:t>The U.S. island of Guam is maintaining a high state of alert</a:t>
            </a:r>
            <a:r>
              <a:rPr lang="en-US" sz="1400">
                <a:solidFill>
                  <a:schemeClr val="accent2"/>
                </a:solidFill>
              </a:rPr>
              <a:t> </a:t>
            </a:r>
            <a:r>
              <a:rPr lang="en-US" sz="1400" u="sng">
                <a:solidFill>
                  <a:srgbClr val="800000"/>
                </a:solidFill>
              </a:rPr>
              <a:t>after the</a:t>
            </a:r>
            <a:r>
              <a:rPr lang="en-US" sz="1400">
                <a:solidFill>
                  <a:schemeClr val="accent2"/>
                </a:solidFill>
              </a:rPr>
              <a:t> </a:t>
            </a:r>
            <a:r>
              <a:rPr lang="en-US" sz="1400">
                <a:solidFill>
                  <a:srgbClr val="009900"/>
                </a:solidFill>
              </a:rPr>
              <a:t>Guam</a:t>
            </a:r>
            <a:r>
              <a:rPr lang="en-US" sz="1400">
                <a:solidFill>
                  <a:schemeClr val="accent2"/>
                </a:solidFill>
              </a:rPr>
              <a:t> </a:t>
            </a:r>
            <a:r>
              <a:rPr lang="en-US" sz="1400" u="sng">
                <a:solidFill>
                  <a:srgbClr val="FF0000"/>
                </a:solidFill>
              </a:rPr>
              <a:t>airport and its</a:t>
            </a:r>
            <a:r>
              <a:rPr lang="en-US" sz="1400">
                <a:solidFill>
                  <a:schemeClr val="accent2"/>
                </a:solidFill>
              </a:rPr>
              <a:t> </a:t>
            </a:r>
            <a:r>
              <a:rPr lang="en-US" sz="1400">
                <a:solidFill>
                  <a:srgbClr val="009900"/>
                </a:solidFill>
              </a:rPr>
              <a:t>offices both received an e-mail from someone calling himself the Saudi Arabian Osama bin Laden and threatening a biological/chemical attack against public places such as</a:t>
            </a:r>
            <a:r>
              <a:rPr lang="en-US" sz="1400">
                <a:solidFill>
                  <a:schemeClr val="accent2"/>
                </a:solidFill>
              </a:rPr>
              <a:t> </a:t>
            </a:r>
            <a:r>
              <a:rPr lang="en-US" sz="1400" u="sng">
                <a:solidFill>
                  <a:srgbClr val="800000"/>
                </a:solidFill>
              </a:rPr>
              <a:t>the airport</a:t>
            </a:r>
            <a:r>
              <a:rPr lang="en-US" sz="1400">
                <a:solidFill>
                  <a:schemeClr val="accent2"/>
                </a:solidFill>
              </a:rPr>
              <a:t> .</a:t>
            </a:r>
            <a:endParaRPr lang="en-US" sz="1400">
              <a:solidFill>
                <a:srgbClr val="C08080"/>
              </a:solidFill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09600" y="4191000"/>
            <a:ext cx="3124200" cy="2228850"/>
          </a:xfrm>
          <a:prstGeom prst="rect">
            <a:avLst/>
          </a:prstGeom>
          <a:solidFill>
            <a:schemeClr val="bg1"/>
          </a:solidFill>
          <a:ln w="9525">
            <a:solidFill>
              <a:srgbClr val="9933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28600" indent="-22860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Machine translation:</a:t>
            </a:r>
            <a:r>
              <a:rPr lang="en-US" sz="1400">
                <a:solidFill>
                  <a:srgbClr val="C08080"/>
                </a:solidFill>
              </a:rPr>
              <a:t>  </a:t>
            </a:r>
            <a:br>
              <a:rPr lang="en-US" sz="1400">
                <a:solidFill>
                  <a:srgbClr val="C08080"/>
                </a:solidFill>
              </a:rPr>
            </a:br>
            <a:r>
              <a:rPr lang="en-US" sz="1400">
                <a:solidFill>
                  <a:schemeClr val="accent2"/>
                </a:solidFill>
              </a:rPr>
              <a:t>The American [?] international </a:t>
            </a:r>
            <a:r>
              <a:rPr lang="en-US" sz="1400" u="sng">
                <a:solidFill>
                  <a:srgbClr val="FF0000"/>
                </a:solidFill>
              </a:rPr>
              <a:t>airport and its</a:t>
            </a:r>
            <a:r>
              <a:rPr lang="en-US" sz="1400">
                <a:solidFill>
                  <a:schemeClr val="accent2"/>
                </a:solidFill>
              </a:rPr>
              <a:t> the office all receives one calls self the sand Arab rich business [?] and so on electronic mail , which sends out ;  The threat will be able after public place and so on </a:t>
            </a:r>
            <a:r>
              <a:rPr lang="en-US" sz="1400" u="sng">
                <a:solidFill>
                  <a:srgbClr val="800000"/>
                </a:solidFill>
              </a:rPr>
              <a:t>the airport</a:t>
            </a:r>
            <a:r>
              <a:rPr lang="en-US" sz="1400">
                <a:solidFill>
                  <a:schemeClr val="accent2"/>
                </a:solidFill>
              </a:rPr>
              <a:t> to start the biochemistry attack , [?] highly alerts </a:t>
            </a:r>
            <a:r>
              <a:rPr lang="en-US" sz="1400" u="sng">
                <a:solidFill>
                  <a:srgbClr val="800000"/>
                </a:solidFill>
              </a:rPr>
              <a:t>after the</a:t>
            </a:r>
            <a:r>
              <a:rPr lang="en-US" sz="1400">
                <a:solidFill>
                  <a:schemeClr val="accent2"/>
                </a:solidFill>
              </a:rPr>
              <a:t> maintenance.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>
            <a:off x="1752600" y="2362200"/>
            <a:ext cx="914400" cy="2362200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1219200" y="2438400"/>
            <a:ext cx="533400" cy="3733800"/>
          </a:xfrm>
          <a:prstGeom prst="line">
            <a:avLst/>
          </a:prstGeom>
          <a:noFill/>
          <a:ln w="38100" cap="rnd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H="1">
            <a:off x="2819400" y="3733800"/>
            <a:ext cx="304800" cy="1981200"/>
          </a:xfrm>
          <a:prstGeom prst="line">
            <a:avLst/>
          </a:prstGeom>
          <a:noFill/>
          <a:ln w="38100" cap="rnd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11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36417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BLEU Evaluation Metric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22922" y="1416440"/>
            <a:ext cx="5105400" cy="478948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BLEU4 formula </a:t>
            </a:r>
          </a:p>
          <a:p>
            <a:pPr marL="0" indent="0">
              <a:buNone/>
            </a:pPr>
            <a:r>
              <a:rPr lang="en-US" sz="2000" dirty="0"/>
              <a:t>    (counts n-grams up to length 4)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exp</a:t>
            </a:r>
            <a:r>
              <a:rPr lang="en-US" sz="2000" dirty="0"/>
              <a:t> (1.0 * log p1 +</a:t>
            </a:r>
          </a:p>
          <a:p>
            <a:pPr marL="0" indent="0">
              <a:buNone/>
            </a:pPr>
            <a:r>
              <a:rPr lang="en-US" sz="2000" dirty="0"/>
              <a:t>        0.5 * log p2 +</a:t>
            </a:r>
          </a:p>
          <a:p>
            <a:pPr marL="0" indent="0">
              <a:buNone/>
            </a:pPr>
            <a:r>
              <a:rPr lang="en-US" sz="2000" dirty="0"/>
              <a:t>        0.25 * log p3 +</a:t>
            </a:r>
          </a:p>
          <a:p>
            <a:pPr marL="0" indent="0">
              <a:buNone/>
            </a:pPr>
            <a:r>
              <a:rPr lang="en-US" sz="2000" dirty="0"/>
              <a:t>        0.125 * log p4 – </a:t>
            </a:r>
          </a:p>
          <a:p>
            <a:pPr marL="0" indent="0">
              <a:buNone/>
            </a:pPr>
            <a:r>
              <a:rPr lang="en-US" sz="2000" dirty="0"/>
              <a:t>        max(words-in-reference /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          words</a:t>
            </a:r>
            <a:r>
              <a:rPr lang="en-US" sz="2000" dirty="0"/>
              <a:t>-in-machine – 1</a:t>
            </a:r>
            <a:r>
              <a:rPr lang="en-US" sz="2000" dirty="0" smtClean="0"/>
              <a:t>, 0) )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p1 = 1-gram precision</a:t>
            </a:r>
          </a:p>
          <a:p>
            <a:pPr marL="0" indent="0">
              <a:buNone/>
            </a:pPr>
            <a:r>
              <a:rPr lang="en-US" sz="2000" dirty="0" smtClean="0"/>
              <a:t>p2 </a:t>
            </a:r>
            <a:r>
              <a:rPr lang="en-US" sz="2000" dirty="0"/>
              <a:t>= 2-gram precision</a:t>
            </a:r>
          </a:p>
          <a:p>
            <a:pPr marL="0" indent="0">
              <a:buNone/>
            </a:pPr>
            <a:r>
              <a:rPr lang="en-US" sz="2000" dirty="0" smtClean="0"/>
              <a:t>p3 </a:t>
            </a:r>
            <a:r>
              <a:rPr lang="en-US" sz="2000" dirty="0"/>
              <a:t>= 3-gram precision</a:t>
            </a:r>
          </a:p>
          <a:p>
            <a:pPr marL="0" indent="0">
              <a:buNone/>
            </a:pPr>
            <a:r>
              <a:rPr lang="en-US" sz="2000" dirty="0" smtClean="0"/>
              <a:t>p4 </a:t>
            </a:r>
            <a:r>
              <a:rPr lang="en-US" sz="2000" dirty="0"/>
              <a:t>= 4-gram precision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09600" y="1447800"/>
            <a:ext cx="3124200" cy="2228850"/>
          </a:xfrm>
          <a:prstGeom prst="rect">
            <a:avLst/>
          </a:prstGeom>
          <a:solidFill>
            <a:schemeClr val="bg1"/>
          </a:solidFill>
          <a:ln w="9525">
            <a:solidFill>
              <a:srgbClr val="9933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28600" indent="-22860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Reference (human) translation:</a:t>
            </a:r>
            <a:r>
              <a:rPr lang="en-US" sz="1400">
                <a:solidFill>
                  <a:srgbClr val="C08080"/>
                </a:solidFill>
              </a:rPr>
              <a:t>  </a:t>
            </a:r>
            <a:br>
              <a:rPr lang="en-US" sz="1400">
                <a:solidFill>
                  <a:srgbClr val="C08080"/>
                </a:solidFill>
              </a:rPr>
            </a:br>
            <a:r>
              <a:rPr lang="en-US" sz="1400">
                <a:solidFill>
                  <a:srgbClr val="009900"/>
                </a:solidFill>
              </a:rPr>
              <a:t>The U.S. island of Guam is maintaining a high state of alert</a:t>
            </a:r>
            <a:r>
              <a:rPr lang="en-US" sz="1400">
                <a:solidFill>
                  <a:schemeClr val="accent2"/>
                </a:solidFill>
              </a:rPr>
              <a:t> </a:t>
            </a:r>
            <a:r>
              <a:rPr lang="en-US" sz="1400" u="sng">
                <a:solidFill>
                  <a:srgbClr val="800000"/>
                </a:solidFill>
              </a:rPr>
              <a:t>after the</a:t>
            </a:r>
            <a:r>
              <a:rPr lang="en-US" sz="1400">
                <a:solidFill>
                  <a:schemeClr val="accent2"/>
                </a:solidFill>
              </a:rPr>
              <a:t> </a:t>
            </a:r>
            <a:r>
              <a:rPr lang="en-US" sz="1400">
                <a:solidFill>
                  <a:srgbClr val="009900"/>
                </a:solidFill>
              </a:rPr>
              <a:t>Guam</a:t>
            </a:r>
            <a:r>
              <a:rPr lang="en-US" sz="1400">
                <a:solidFill>
                  <a:schemeClr val="accent2"/>
                </a:solidFill>
              </a:rPr>
              <a:t> </a:t>
            </a:r>
            <a:r>
              <a:rPr lang="en-US" sz="1400" u="sng">
                <a:solidFill>
                  <a:srgbClr val="FF0000"/>
                </a:solidFill>
              </a:rPr>
              <a:t>airport and its</a:t>
            </a:r>
            <a:r>
              <a:rPr lang="en-US" sz="1400">
                <a:solidFill>
                  <a:schemeClr val="accent2"/>
                </a:solidFill>
              </a:rPr>
              <a:t> </a:t>
            </a:r>
            <a:r>
              <a:rPr lang="en-US" sz="1400">
                <a:solidFill>
                  <a:srgbClr val="009900"/>
                </a:solidFill>
              </a:rPr>
              <a:t>offices both received an e-mail from someone calling himself the Saudi Arabian Osama bin Laden and threatening a biological/chemical attack against public places such as</a:t>
            </a:r>
            <a:r>
              <a:rPr lang="en-US" sz="1400">
                <a:solidFill>
                  <a:schemeClr val="accent2"/>
                </a:solidFill>
              </a:rPr>
              <a:t> </a:t>
            </a:r>
            <a:r>
              <a:rPr lang="en-US" sz="1400" u="sng">
                <a:solidFill>
                  <a:srgbClr val="800000"/>
                </a:solidFill>
              </a:rPr>
              <a:t>the airport</a:t>
            </a:r>
            <a:r>
              <a:rPr lang="en-US" sz="1400">
                <a:solidFill>
                  <a:schemeClr val="accent2"/>
                </a:solidFill>
              </a:rPr>
              <a:t> .</a:t>
            </a:r>
            <a:endParaRPr lang="en-US" sz="1400">
              <a:solidFill>
                <a:srgbClr val="C08080"/>
              </a:solidFill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09600" y="4191000"/>
            <a:ext cx="3124200" cy="2228850"/>
          </a:xfrm>
          <a:prstGeom prst="rect">
            <a:avLst/>
          </a:prstGeom>
          <a:solidFill>
            <a:schemeClr val="bg1"/>
          </a:solidFill>
          <a:ln w="9525">
            <a:solidFill>
              <a:srgbClr val="9933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28600" indent="-22860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Machine translation:</a:t>
            </a:r>
            <a:r>
              <a:rPr lang="en-US" sz="1400">
                <a:solidFill>
                  <a:srgbClr val="C08080"/>
                </a:solidFill>
              </a:rPr>
              <a:t>  </a:t>
            </a:r>
            <a:br>
              <a:rPr lang="en-US" sz="1400">
                <a:solidFill>
                  <a:srgbClr val="C08080"/>
                </a:solidFill>
              </a:rPr>
            </a:br>
            <a:r>
              <a:rPr lang="en-US" sz="1400">
                <a:solidFill>
                  <a:schemeClr val="accent2"/>
                </a:solidFill>
              </a:rPr>
              <a:t>The American [?] international </a:t>
            </a:r>
            <a:r>
              <a:rPr lang="en-US" sz="1400" u="sng">
                <a:solidFill>
                  <a:srgbClr val="FF0000"/>
                </a:solidFill>
              </a:rPr>
              <a:t>airport and its</a:t>
            </a:r>
            <a:r>
              <a:rPr lang="en-US" sz="1400">
                <a:solidFill>
                  <a:schemeClr val="accent2"/>
                </a:solidFill>
              </a:rPr>
              <a:t> the office all receives one calls self the sand Arab rich business [?] and so on electronic mail , which sends out ;  The threat will be able after public place and so on </a:t>
            </a:r>
            <a:r>
              <a:rPr lang="en-US" sz="1400" u="sng">
                <a:solidFill>
                  <a:srgbClr val="800000"/>
                </a:solidFill>
              </a:rPr>
              <a:t>the airport</a:t>
            </a:r>
            <a:r>
              <a:rPr lang="en-US" sz="1400">
                <a:solidFill>
                  <a:schemeClr val="accent2"/>
                </a:solidFill>
              </a:rPr>
              <a:t> to start the biochemistry attack , [?] highly alerts </a:t>
            </a:r>
            <a:r>
              <a:rPr lang="en-US" sz="1400" u="sng">
                <a:solidFill>
                  <a:srgbClr val="800000"/>
                </a:solidFill>
              </a:rPr>
              <a:t>after the</a:t>
            </a:r>
            <a:r>
              <a:rPr lang="en-US" sz="1400">
                <a:solidFill>
                  <a:schemeClr val="accent2"/>
                </a:solidFill>
              </a:rPr>
              <a:t> maintenance.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>
            <a:off x="1752600" y="2362200"/>
            <a:ext cx="914400" cy="2362200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1219200" y="2438400"/>
            <a:ext cx="533400" cy="3733800"/>
          </a:xfrm>
          <a:prstGeom prst="line">
            <a:avLst/>
          </a:prstGeom>
          <a:noFill/>
          <a:ln w="38100" cap="rnd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H="1">
            <a:off x="2819400" y="3733800"/>
            <a:ext cx="304800" cy="1981200"/>
          </a:xfrm>
          <a:prstGeom prst="line">
            <a:avLst/>
          </a:prstGeom>
          <a:noFill/>
          <a:ln w="38100" cap="rnd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11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76557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Multiple reference translations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533400" y="1498600"/>
            <a:ext cx="8001000" cy="4978400"/>
            <a:chOff x="432" y="1104"/>
            <a:chExt cx="4800" cy="2944"/>
          </a:xfrm>
        </p:grpSpPr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432" y="1104"/>
              <a:ext cx="1584" cy="9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933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2713" indent="-112713"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Reference translation 1:</a:t>
              </a:r>
              <a:r>
                <a:rPr lang="en-US" sz="1000">
                  <a:solidFill>
                    <a:srgbClr val="C08080"/>
                  </a:solidFill>
                </a:rPr>
                <a:t>  </a:t>
              </a:r>
              <a:br>
                <a:rPr lang="en-US" sz="1000">
                  <a:solidFill>
                    <a:srgbClr val="C08080"/>
                  </a:solidFill>
                </a:rPr>
              </a:br>
              <a:r>
                <a:rPr lang="en-US" sz="1000">
                  <a:solidFill>
                    <a:srgbClr val="009900"/>
                  </a:solidFill>
                </a:rPr>
                <a:t>The U.S. island of Guam is maintaining a high state of alert after the Guam airport and its offices both received an e-mail from someone calling himself the Saudi Arabian Osama bin Laden and threatening a biological/chemical attack against public places such as the airport .</a:t>
              </a:r>
            </a:p>
          </p:txBody>
        </p:sp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432" y="3120"/>
              <a:ext cx="1584" cy="8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2713" indent="-112713"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Reference translation 3:</a:t>
              </a:r>
              <a:r>
                <a:rPr lang="en-US" sz="1000">
                  <a:solidFill>
                    <a:srgbClr val="C08080"/>
                  </a:solidFill>
                </a:rPr>
                <a:t>  </a:t>
              </a:r>
              <a:br>
                <a:rPr lang="en-US" sz="1000">
                  <a:solidFill>
                    <a:srgbClr val="C08080"/>
                  </a:solidFill>
                </a:rPr>
              </a:br>
              <a:r>
                <a:rPr lang="en-US" sz="1000">
                  <a:solidFill>
                    <a:srgbClr val="009900"/>
                  </a:solidFill>
                </a:rPr>
                <a:t>The US International Airport of Guam and its office has received an email from a self-claimed Arabian millionaire named Laden , which threatens to launch a biochemical attack on such public places as airport . Guam authority has been on alert . </a:t>
              </a: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3648" y="3120"/>
              <a:ext cx="1584" cy="9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933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2713" indent="-112713"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Reference translation 4:</a:t>
              </a:r>
              <a:r>
                <a:rPr lang="en-US" sz="1000">
                  <a:solidFill>
                    <a:srgbClr val="C08080"/>
                  </a:solidFill>
                </a:rPr>
                <a:t>  </a:t>
              </a:r>
              <a:br>
                <a:rPr lang="en-US" sz="1000">
                  <a:solidFill>
                    <a:srgbClr val="C08080"/>
                  </a:solidFill>
                </a:rPr>
              </a:br>
              <a:r>
                <a:rPr lang="en-US" sz="1000">
                  <a:solidFill>
                    <a:srgbClr val="009900"/>
                  </a:solidFill>
                </a:rPr>
                <a:t>US Guam International Airport and its office received an email from Mr. Bin Laden and other rich businessman from Saudi Arabia . They said there would be biochemistry air raid to Guam Airport and other public places . Guam needs to be in high precaution about this matter . </a:t>
              </a: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3648" y="1104"/>
              <a:ext cx="1584" cy="9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933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2713" indent="-112713"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Reference translation 2:</a:t>
              </a:r>
              <a:r>
                <a:rPr lang="en-US" sz="1000">
                  <a:solidFill>
                    <a:srgbClr val="C08080"/>
                  </a:solidFill>
                </a:rPr>
                <a:t>  </a:t>
              </a:r>
              <a:br>
                <a:rPr lang="en-US" sz="1000">
                  <a:solidFill>
                    <a:srgbClr val="C08080"/>
                  </a:solidFill>
                </a:rPr>
              </a:br>
              <a:r>
                <a:rPr lang="en-US" sz="1000">
                  <a:solidFill>
                    <a:srgbClr val="009900"/>
                  </a:solidFill>
                </a:rPr>
                <a:t>Guam International Airport and its offices are maintaining a high state of alert after receiving an e-mail that was from a person claiming to be the wealthy Saudi Arabian businessman Bin Laden and that threatened to launch a biological and chemical attack on the airport and other public places .</a:t>
              </a:r>
              <a:r>
                <a:rPr lang="en-US" sz="1000">
                  <a:solidFill>
                    <a:schemeClr val="accent2"/>
                  </a:solidFill>
                </a:rPr>
                <a:t> </a:t>
              </a: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2064" y="2064"/>
              <a:ext cx="1536" cy="10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933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2713" indent="-112713"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Machine translation:</a:t>
              </a:r>
              <a:r>
                <a:rPr lang="en-US" sz="1000">
                  <a:solidFill>
                    <a:srgbClr val="C08080"/>
                  </a:solidFill>
                </a:rPr>
                <a:t>  </a:t>
              </a:r>
              <a:br>
                <a:rPr lang="en-US" sz="1000">
                  <a:solidFill>
                    <a:srgbClr val="C08080"/>
                  </a:solidFill>
                </a:rPr>
              </a:br>
              <a:r>
                <a:rPr lang="en-US" sz="1000">
                  <a:solidFill>
                    <a:schemeClr val="accent2"/>
                  </a:solidFill>
                </a:rPr>
                <a:t>The American [?] international airport and its the office all receives one calls self the sand Arab rich business [?] and so on electronic mail , which sends out ;  The threat will be able after public place and so on the airport to start the biochemistry attack , [?] highly alerts after the maintenance.</a:t>
              </a:r>
            </a:p>
          </p:txBody>
        </p:sp>
      </p:grp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533400" y="1498600"/>
            <a:ext cx="8001000" cy="4978400"/>
            <a:chOff x="432" y="1104"/>
            <a:chExt cx="4800" cy="2944"/>
          </a:xfrm>
        </p:grpSpPr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432" y="1104"/>
              <a:ext cx="1584" cy="9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933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2713" indent="-112713"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 dirty="0"/>
                <a:t>Reference translation 1:</a:t>
              </a:r>
              <a:r>
                <a:rPr lang="en-US" sz="1000" dirty="0">
                  <a:solidFill>
                    <a:srgbClr val="C08080"/>
                  </a:solidFill>
                </a:rPr>
                <a:t>  </a:t>
              </a:r>
              <a:br>
                <a:rPr lang="en-US" sz="1000" dirty="0">
                  <a:solidFill>
                    <a:srgbClr val="C08080"/>
                  </a:solidFill>
                </a:rPr>
              </a:br>
              <a:r>
                <a:rPr lang="en-US" sz="1000" dirty="0">
                  <a:solidFill>
                    <a:srgbClr val="800000"/>
                  </a:solidFill>
                </a:rPr>
                <a:t>The</a:t>
              </a:r>
              <a:r>
                <a:rPr lang="en-US" sz="1000" dirty="0">
                  <a:solidFill>
                    <a:srgbClr val="009900"/>
                  </a:solidFill>
                </a:rPr>
                <a:t> U.S. island of Guam is maintaining a high state of alert </a:t>
              </a:r>
              <a:r>
                <a:rPr lang="en-US" sz="1000" dirty="0">
                  <a:solidFill>
                    <a:srgbClr val="C00000"/>
                  </a:solidFill>
                </a:rPr>
                <a:t>after the</a:t>
              </a:r>
              <a:r>
                <a:rPr lang="en-US" sz="1000" dirty="0">
                  <a:solidFill>
                    <a:srgbClr val="009900"/>
                  </a:solidFill>
                </a:rPr>
                <a:t> Guam airport </a:t>
              </a:r>
              <a:r>
                <a:rPr lang="en-US" sz="1000" dirty="0">
                  <a:solidFill>
                    <a:srgbClr val="800000"/>
                  </a:solidFill>
                </a:rPr>
                <a:t>and</a:t>
              </a:r>
              <a:r>
                <a:rPr lang="en-US" sz="1000" dirty="0">
                  <a:solidFill>
                    <a:srgbClr val="009900"/>
                  </a:solidFill>
                </a:rPr>
                <a:t> its offices both received an e-mail from someone calling himself </a:t>
              </a:r>
              <a:r>
                <a:rPr lang="en-US" sz="1000" dirty="0">
                  <a:solidFill>
                    <a:srgbClr val="800000"/>
                  </a:solidFill>
                </a:rPr>
                <a:t>the</a:t>
              </a:r>
              <a:r>
                <a:rPr lang="en-US" sz="1000" dirty="0">
                  <a:solidFill>
                    <a:srgbClr val="009900"/>
                  </a:solidFill>
                </a:rPr>
                <a:t> Saudi Arabian Osama bin Laden </a:t>
              </a:r>
              <a:r>
                <a:rPr lang="en-US" sz="1000" dirty="0">
                  <a:solidFill>
                    <a:srgbClr val="800000"/>
                  </a:solidFill>
                </a:rPr>
                <a:t>and</a:t>
              </a:r>
              <a:r>
                <a:rPr lang="en-US" sz="1000" dirty="0">
                  <a:solidFill>
                    <a:srgbClr val="009900"/>
                  </a:solidFill>
                </a:rPr>
                <a:t> threatening a biological/chemical </a:t>
              </a:r>
              <a:r>
                <a:rPr lang="en-US" sz="1000" dirty="0">
                  <a:solidFill>
                    <a:srgbClr val="800000"/>
                  </a:solidFill>
                </a:rPr>
                <a:t>attack</a:t>
              </a:r>
              <a:r>
                <a:rPr lang="en-US" sz="1000" dirty="0">
                  <a:solidFill>
                    <a:srgbClr val="009900"/>
                  </a:solidFill>
                </a:rPr>
                <a:t> against </a:t>
              </a:r>
              <a:r>
                <a:rPr lang="en-US" sz="1000" dirty="0">
                  <a:solidFill>
                    <a:srgbClr val="800000"/>
                  </a:solidFill>
                </a:rPr>
                <a:t>public</a:t>
              </a:r>
              <a:r>
                <a:rPr lang="en-US" sz="1000" dirty="0">
                  <a:solidFill>
                    <a:srgbClr val="009900"/>
                  </a:solidFill>
                </a:rPr>
                <a:t> places such as </a:t>
              </a:r>
              <a:r>
                <a:rPr lang="en-US" sz="1000" dirty="0">
                  <a:solidFill>
                    <a:srgbClr val="C00000"/>
                  </a:solidFill>
                </a:rPr>
                <a:t>the airport</a:t>
              </a:r>
              <a:r>
                <a:rPr lang="en-US" sz="1000" dirty="0">
                  <a:solidFill>
                    <a:srgbClr val="009900"/>
                  </a:solidFill>
                </a:rPr>
                <a:t> .</a:t>
              </a: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432" y="3120"/>
              <a:ext cx="1584" cy="8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2713" indent="-112713"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Reference translation 3:</a:t>
              </a:r>
              <a:r>
                <a:rPr lang="en-US" sz="1000">
                  <a:solidFill>
                    <a:srgbClr val="C08080"/>
                  </a:solidFill>
                </a:rPr>
                <a:t>  </a:t>
              </a:r>
              <a:br>
                <a:rPr lang="en-US" sz="1000">
                  <a:solidFill>
                    <a:srgbClr val="C08080"/>
                  </a:solidFill>
                </a:rPr>
              </a:br>
              <a:r>
                <a:rPr lang="en-US" sz="1000">
                  <a:solidFill>
                    <a:srgbClr val="009900"/>
                  </a:solidFill>
                </a:rPr>
                <a:t>The US International Airport of Guam and its office has received an email from a self-claimed Arabian millionaire named Laden </a:t>
              </a:r>
              <a:r>
                <a:rPr lang="en-US" sz="1000">
                  <a:solidFill>
                    <a:srgbClr val="C00000"/>
                  </a:solidFill>
                </a:rPr>
                <a:t>,</a:t>
              </a:r>
              <a:r>
                <a:rPr lang="en-US" sz="1000">
                  <a:solidFill>
                    <a:srgbClr val="009900"/>
                  </a:solidFill>
                </a:rPr>
                <a:t> </a:t>
              </a:r>
              <a:r>
                <a:rPr lang="en-US" sz="1000">
                  <a:solidFill>
                    <a:srgbClr val="C00000"/>
                  </a:solidFill>
                </a:rPr>
                <a:t>which</a:t>
              </a:r>
              <a:r>
                <a:rPr lang="en-US" sz="1000">
                  <a:solidFill>
                    <a:srgbClr val="009900"/>
                  </a:solidFill>
                </a:rPr>
                <a:t> threatens to launch a biochemical attack on such public places as airport . Guam authority has been </a:t>
              </a:r>
              <a:r>
                <a:rPr lang="en-US" sz="1000">
                  <a:solidFill>
                    <a:srgbClr val="800000"/>
                  </a:solidFill>
                </a:rPr>
                <a:t>on</a:t>
              </a:r>
              <a:r>
                <a:rPr lang="en-US" sz="1000">
                  <a:solidFill>
                    <a:srgbClr val="009900"/>
                  </a:solidFill>
                </a:rPr>
                <a:t> alert . </a:t>
              </a: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3648" y="3120"/>
              <a:ext cx="1584" cy="9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933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2713" indent="-112713"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Reference translation 4:</a:t>
              </a:r>
              <a:r>
                <a:rPr lang="en-US" sz="1000">
                  <a:solidFill>
                    <a:srgbClr val="C08080"/>
                  </a:solidFill>
                </a:rPr>
                <a:t>  </a:t>
              </a:r>
              <a:br>
                <a:rPr lang="en-US" sz="1000">
                  <a:solidFill>
                    <a:srgbClr val="C08080"/>
                  </a:solidFill>
                </a:rPr>
              </a:br>
              <a:r>
                <a:rPr lang="en-US" sz="1000">
                  <a:solidFill>
                    <a:srgbClr val="009900"/>
                  </a:solidFill>
                </a:rPr>
                <a:t>US Guam International Airport and its office received an email from Mr. Bin Laden and other </a:t>
              </a:r>
              <a:r>
                <a:rPr lang="en-US" sz="1000">
                  <a:solidFill>
                    <a:srgbClr val="800000"/>
                  </a:solidFill>
                </a:rPr>
                <a:t>rich</a:t>
              </a:r>
              <a:r>
                <a:rPr lang="en-US" sz="1000">
                  <a:solidFill>
                    <a:srgbClr val="009900"/>
                  </a:solidFill>
                </a:rPr>
                <a:t> businessman from Saudi Arabia . They said there would be </a:t>
              </a:r>
              <a:r>
                <a:rPr lang="en-US" sz="1000">
                  <a:solidFill>
                    <a:srgbClr val="800000"/>
                  </a:solidFill>
                </a:rPr>
                <a:t>biochemistry</a:t>
              </a:r>
              <a:r>
                <a:rPr lang="en-US" sz="1000">
                  <a:solidFill>
                    <a:srgbClr val="009900"/>
                  </a:solidFill>
                </a:rPr>
                <a:t> air raid to Guam Airport and other public places . Guam needs to be in high precaution about this matter . </a:t>
              </a: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3648" y="1104"/>
              <a:ext cx="1584" cy="9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933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2713" indent="-112713"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 dirty="0"/>
                <a:t>Reference translation 2:</a:t>
              </a:r>
              <a:r>
                <a:rPr lang="en-US" sz="1000" dirty="0">
                  <a:solidFill>
                    <a:srgbClr val="C08080"/>
                  </a:solidFill>
                </a:rPr>
                <a:t>  </a:t>
              </a:r>
              <a:br>
                <a:rPr lang="en-US" sz="1000" dirty="0">
                  <a:solidFill>
                    <a:srgbClr val="C08080"/>
                  </a:solidFill>
                </a:rPr>
              </a:br>
              <a:r>
                <a:rPr lang="en-US" sz="1000" dirty="0">
                  <a:solidFill>
                    <a:srgbClr val="009900"/>
                  </a:solidFill>
                </a:rPr>
                <a:t>Guam </a:t>
              </a:r>
              <a:r>
                <a:rPr lang="en-US" sz="1000" dirty="0">
                  <a:solidFill>
                    <a:srgbClr val="FF0000"/>
                  </a:solidFill>
                </a:rPr>
                <a:t>International Airport and its</a:t>
              </a:r>
              <a:r>
                <a:rPr lang="en-US" sz="1000" dirty="0">
                  <a:solidFill>
                    <a:srgbClr val="009900"/>
                  </a:solidFill>
                </a:rPr>
                <a:t> offices are maintaining a high state of alert </a:t>
              </a:r>
              <a:r>
                <a:rPr lang="en-US" sz="1000" dirty="0">
                  <a:solidFill>
                    <a:srgbClr val="800000"/>
                  </a:solidFill>
                </a:rPr>
                <a:t>after</a:t>
              </a:r>
              <a:r>
                <a:rPr lang="en-US" sz="1000" dirty="0">
                  <a:solidFill>
                    <a:srgbClr val="009900"/>
                  </a:solidFill>
                </a:rPr>
                <a:t> receiving an e-mail that was from a person claiming </a:t>
              </a:r>
              <a:r>
                <a:rPr lang="en-US" sz="1000" dirty="0">
                  <a:solidFill>
                    <a:srgbClr val="800000"/>
                  </a:solidFill>
                </a:rPr>
                <a:t>to be </a:t>
              </a:r>
              <a:r>
                <a:rPr lang="en-US" sz="1000" dirty="0">
                  <a:solidFill>
                    <a:srgbClr val="009900"/>
                  </a:solidFill>
                </a:rPr>
                <a:t>the wealthy Saudi Arabian businessman Bin Laden and that threatened to launch a biological and chemical attack </a:t>
              </a:r>
              <a:r>
                <a:rPr lang="en-US" sz="1000" dirty="0">
                  <a:solidFill>
                    <a:srgbClr val="C00000"/>
                  </a:solidFill>
                </a:rPr>
                <a:t>on the</a:t>
              </a:r>
              <a:r>
                <a:rPr lang="en-US" sz="1000" dirty="0">
                  <a:solidFill>
                    <a:srgbClr val="009900"/>
                  </a:solidFill>
                </a:rPr>
                <a:t> airport and other public places .</a:t>
              </a:r>
              <a:r>
                <a:rPr lang="en-US" sz="1000" dirty="0">
                  <a:solidFill>
                    <a:schemeClr val="accent2"/>
                  </a:solidFill>
                </a:rPr>
                <a:t> </a:t>
              </a: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2064" y="2064"/>
              <a:ext cx="1536" cy="10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933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2713" indent="-112713"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 dirty="0"/>
                <a:t>Machine translation:</a:t>
              </a:r>
              <a:r>
                <a:rPr lang="en-US" sz="1000" dirty="0">
                  <a:solidFill>
                    <a:srgbClr val="C08080"/>
                  </a:solidFill>
                </a:rPr>
                <a:t>  </a:t>
              </a:r>
              <a:br>
                <a:rPr lang="en-US" sz="1000" dirty="0">
                  <a:solidFill>
                    <a:srgbClr val="C08080"/>
                  </a:solidFill>
                </a:rPr>
              </a:br>
              <a:r>
                <a:rPr lang="en-US" sz="1000" dirty="0">
                  <a:solidFill>
                    <a:srgbClr val="800000"/>
                  </a:solidFill>
                </a:rPr>
                <a:t>The</a:t>
              </a:r>
              <a:r>
                <a:rPr lang="en-US" sz="1000" dirty="0">
                  <a:solidFill>
                    <a:schemeClr val="accent2"/>
                  </a:solidFill>
                </a:rPr>
                <a:t> American [?] </a:t>
              </a:r>
              <a:r>
                <a:rPr lang="en-US" sz="1000" dirty="0">
                  <a:solidFill>
                    <a:srgbClr val="FF0000"/>
                  </a:solidFill>
                </a:rPr>
                <a:t>international airport and its</a:t>
              </a:r>
              <a:r>
                <a:rPr lang="en-US" sz="1000" dirty="0">
                  <a:solidFill>
                    <a:schemeClr val="accent2"/>
                  </a:solidFill>
                </a:rPr>
                <a:t> </a:t>
              </a:r>
              <a:r>
                <a:rPr lang="en-US" sz="1000" dirty="0">
                  <a:solidFill>
                    <a:srgbClr val="800000"/>
                  </a:solidFill>
                </a:rPr>
                <a:t>the</a:t>
              </a:r>
              <a:r>
                <a:rPr lang="en-US" sz="1000" dirty="0">
                  <a:solidFill>
                    <a:schemeClr val="accent2"/>
                  </a:solidFill>
                </a:rPr>
                <a:t> office all receives one calls self the sand Arab </a:t>
              </a:r>
              <a:r>
                <a:rPr lang="en-US" sz="1000" dirty="0">
                  <a:solidFill>
                    <a:srgbClr val="800000"/>
                  </a:solidFill>
                </a:rPr>
                <a:t>rich</a:t>
              </a:r>
              <a:r>
                <a:rPr lang="en-US" sz="1000" dirty="0">
                  <a:solidFill>
                    <a:schemeClr val="accent2"/>
                  </a:solidFill>
                </a:rPr>
                <a:t> business [?] </a:t>
              </a:r>
              <a:r>
                <a:rPr lang="en-US" sz="1000" dirty="0">
                  <a:solidFill>
                    <a:srgbClr val="800000"/>
                  </a:solidFill>
                </a:rPr>
                <a:t>and</a:t>
              </a:r>
              <a:r>
                <a:rPr lang="en-US" sz="1000" dirty="0">
                  <a:solidFill>
                    <a:schemeClr val="accent2"/>
                  </a:solidFill>
                </a:rPr>
                <a:t> so </a:t>
              </a:r>
              <a:r>
                <a:rPr lang="en-US" sz="1000" dirty="0">
                  <a:solidFill>
                    <a:srgbClr val="800000"/>
                  </a:solidFill>
                </a:rPr>
                <a:t>on</a:t>
              </a:r>
              <a:r>
                <a:rPr lang="en-US" sz="1000" dirty="0">
                  <a:solidFill>
                    <a:schemeClr val="accent2"/>
                  </a:solidFill>
                </a:rPr>
                <a:t> electronic mail </a:t>
              </a:r>
              <a:r>
                <a:rPr lang="en-US" sz="1000" dirty="0">
                  <a:solidFill>
                    <a:srgbClr val="C00000"/>
                  </a:solidFill>
                </a:rPr>
                <a:t>,</a:t>
              </a:r>
              <a:r>
                <a:rPr lang="en-US" sz="1000" dirty="0">
                  <a:solidFill>
                    <a:schemeClr val="accent2"/>
                  </a:solidFill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</a:rPr>
                <a:t>which</a:t>
              </a:r>
              <a:r>
                <a:rPr lang="en-US" sz="1000" dirty="0">
                  <a:solidFill>
                    <a:schemeClr val="accent2"/>
                  </a:solidFill>
                </a:rPr>
                <a:t> sends out ;  The threat will </a:t>
              </a:r>
              <a:r>
                <a:rPr lang="en-US" sz="1000" dirty="0">
                  <a:solidFill>
                    <a:srgbClr val="800000"/>
                  </a:solidFill>
                </a:rPr>
                <a:t>be</a:t>
              </a:r>
              <a:r>
                <a:rPr lang="en-US" sz="1000" dirty="0">
                  <a:solidFill>
                    <a:schemeClr val="accent2"/>
                  </a:solidFill>
                </a:rPr>
                <a:t> able </a:t>
              </a:r>
              <a:r>
                <a:rPr lang="en-US" sz="1000" dirty="0">
                  <a:solidFill>
                    <a:srgbClr val="800000"/>
                  </a:solidFill>
                </a:rPr>
                <a:t>after</a:t>
              </a:r>
              <a:r>
                <a:rPr lang="en-US" sz="1000" dirty="0">
                  <a:solidFill>
                    <a:schemeClr val="accent2"/>
                  </a:solidFill>
                </a:rPr>
                <a:t> </a:t>
              </a:r>
              <a:r>
                <a:rPr lang="en-US" sz="1000" dirty="0">
                  <a:solidFill>
                    <a:srgbClr val="800000"/>
                  </a:solidFill>
                </a:rPr>
                <a:t>public</a:t>
              </a:r>
              <a:r>
                <a:rPr lang="en-US" sz="1000" dirty="0">
                  <a:solidFill>
                    <a:schemeClr val="accent2"/>
                  </a:solidFill>
                </a:rPr>
                <a:t> place </a:t>
              </a:r>
              <a:r>
                <a:rPr lang="en-US" sz="1000" dirty="0">
                  <a:solidFill>
                    <a:srgbClr val="800000"/>
                  </a:solidFill>
                </a:rPr>
                <a:t>and</a:t>
              </a:r>
              <a:r>
                <a:rPr lang="en-US" sz="1000" dirty="0">
                  <a:solidFill>
                    <a:schemeClr val="accent2"/>
                  </a:solidFill>
                </a:rPr>
                <a:t> so </a:t>
              </a:r>
              <a:r>
                <a:rPr lang="en-US" sz="1000" dirty="0">
                  <a:solidFill>
                    <a:srgbClr val="C00000"/>
                  </a:solidFill>
                </a:rPr>
                <a:t>on the</a:t>
              </a:r>
              <a:r>
                <a:rPr lang="en-US" sz="1000" dirty="0">
                  <a:solidFill>
                    <a:schemeClr val="accent2"/>
                  </a:solidFill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</a:rPr>
                <a:t>airport</a:t>
              </a:r>
              <a:r>
                <a:rPr lang="en-US" sz="1000" dirty="0">
                  <a:solidFill>
                    <a:schemeClr val="accent2"/>
                  </a:solidFill>
                </a:rPr>
                <a:t> </a:t>
              </a:r>
              <a:r>
                <a:rPr lang="en-US" sz="1000" dirty="0">
                  <a:solidFill>
                    <a:srgbClr val="800000"/>
                  </a:solidFill>
                </a:rPr>
                <a:t>to</a:t>
              </a:r>
              <a:r>
                <a:rPr lang="en-US" sz="1000" dirty="0">
                  <a:solidFill>
                    <a:schemeClr val="accent2"/>
                  </a:solidFill>
                </a:rPr>
                <a:t> start the </a:t>
              </a:r>
              <a:r>
                <a:rPr lang="en-US" sz="1000" dirty="0">
                  <a:solidFill>
                    <a:srgbClr val="800000"/>
                  </a:solidFill>
                </a:rPr>
                <a:t>biochemistry</a:t>
              </a:r>
              <a:r>
                <a:rPr lang="en-US" sz="1000" dirty="0">
                  <a:solidFill>
                    <a:schemeClr val="accent2"/>
                  </a:solidFill>
                </a:rPr>
                <a:t> </a:t>
              </a:r>
              <a:r>
                <a:rPr lang="en-US" sz="1000" dirty="0">
                  <a:solidFill>
                    <a:srgbClr val="800000"/>
                  </a:solidFill>
                </a:rPr>
                <a:t>attack</a:t>
              </a:r>
              <a:r>
                <a:rPr lang="en-US" sz="1000" dirty="0">
                  <a:solidFill>
                    <a:schemeClr val="accent2"/>
                  </a:solidFill>
                </a:rPr>
                <a:t> , [?] highly alerts </a:t>
              </a:r>
              <a:r>
                <a:rPr lang="en-US" sz="1000" dirty="0">
                  <a:solidFill>
                    <a:srgbClr val="C00000"/>
                  </a:solidFill>
                </a:rPr>
                <a:t>after the</a:t>
              </a:r>
              <a:r>
                <a:rPr lang="en-US" sz="1000" dirty="0">
                  <a:solidFill>
                    <a:schemeClr val="accent2"/>
                  </a:solidFill>
                </a:rPr>
                <a:t> maintenance.</a:t>
              </a:r>
            </a:p>
          </p:txBody>
        </p:sp>
        <p:sp>
          <p:nvSpPr>
            <p:cNvPr id="17" name="AutoShape 15"/>
            <p:cNvSpPr>
              <a:spLocks noChangeArrowheads="1"/>
            </p:cNvSpPr>
            <p:nvPr/>
          </p:nvSpPr>
          <p:spPr bwMode="auto">
            <a:xfrm>
              <a:off x="2430" y="2772"/>
              <a:ext cx="96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16"/>
            <p:cNvSpPr>
              <a:spLocks noChangeArrowheads="1"/>
            </p:cNvSpPr>
            <p:nvPr/>
          </p:nvSpPr>
          <p:spPr bwMode="auto">
            <a:xfrm>
              <a:off x="4692" y="1521"/>
              <a:ext cx="96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17"/>
            <p:cNvSpPr>
              <a:spLocks noChangeArrowheads="1"/>
            </p:cNvSpPr>
            <p:nvPr/>
          </p:nvSpPr>
          <p:spPr bwMode="auto">
            <a:xfrm>
              <a:off x="3138" y="2577"/>
              <a:ext cx="96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18"/>
            <p:cNvCxnSpPr>
              <a:cxnSpLocks noChangeShapeType="1"/>
              <a:stCxn id="18" idx="2"/>
              <a:endCxn id="19" idx="0"/>
            </p:cNvCxnSpPr>
            <p:nvPr/>
          </p:nvCxnSpPr>
          <p:spPr bwMode="auto">
            <a:xfrm flipH="1">
              <a:off x="3186" y="1617"/>
              <a:ext cx="1554" cy="960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AutoShape 19"/>
            <p:cNvSpPr>
              <a:spLocks noChangeArrowheads="1"/>
            </p:cNvSpPr>
            <p:nvPr/>
          </p:nvSpPr>
          <p:spPr bwMode="auto">
            <a:xfrm>
              <a:off x="3765" y="1908"/>
              <a:ext cx="240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AutoShape 20"/>
            <p:cNvSpPr>
              <a:spLocks noChangeArrowheads="1"/>
            </p:cNvSpPr>
            <p:nvPr/>
          </p:nvSpPr>
          <p:spPr bwMode="auto">
            <a:xfrm>
              <a:off x="3072" y="2676"/>
              <a:ext cx="240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3" name="AutoShape 21"/>
            <p:cNvCxnSpPr>
              <a:cxnSpLocks noChangeShapeType="1"/>
              <a:stCxn id="21" idx="2"/>
              <a:endCxn id="22" idx="0"/>
            </p:cNvCxnSpPr>
            <p:nvPr/>
          </p:nvCxnSpPr>
          <p:spPr bwMode="auto">
            <a:xfrm flipH="1">
              <a:off x="3192" y="2004"/>
              <a:ext cx="693" cy="672"/>
            </a:xfrm>
            <a:prstGeom prst="straightConnector1">
              <a:avLst/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" name="AutoShape 22"/>
            <p:cNvSpPr>
              <a:spLocks noChangeArrowheads="1"/>
            </p:cNvSpPr>
            <p:nvPr/>
          </p:nvSpPr>
          <p:spPr bwMode="auto">
            <a:xfrm>
              <a:off x="3171" y="2676"/>
              <a:ext cx="144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>
              <a:off x="2451" y="2484"/>
              <a:ext cx="96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AutoShape 24"/>
            <p:cNvSpPr>
              <a:spLocks noChangeArrowheads="1"/>
            </p:cNvSpPr>
            <p:nvPr/>
          </p:nvSpPr>
          <p:spPr bwMode="auto">
            <a:xfrm>
              <a:off x="1236" y="3831"/>
              <a:ext cx="96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7" name="AutoShape 25"/>
            <p:cNvCxnSpPr>
              <a:cxnSpLocks noChangeShapeType="1"/>
              <a:stCxn id="25" idx="2"/>
              <a:endCxn id="26" idx="0"/>
            </p:cNvCxnSpPr>
            <p:nvPr/>
          </p:nvCxnSpPr>
          <p:spPr bwMode="auto">
            <a:xfrm flipH="1">
              <a:off x="1284" y="2580"/>
              <a:ext cx="1215" cy="1251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26"/>
            <p:cNvCxnSpPr>
              <a:cxnSpLocks noChangeShapeType="1"/>
              <a:stCxn id="68" idx="2"/>
              <a:endCxn id="69" idx="0"/>
            </p:cNvCxnSpPr>
            <p:nvPr/>
          </p:nvCxnSpPr>
          <p:spPr bwMode="auto">
            <a:xfrm flipH="1">
              <a:off x="1196" y="2577"/>
              <a:ext cx="2029" cy="960"/>
            </a:xfrm>
            <a:prstGeom prst="straightConnector1">
              <a:avLst/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9" name="AutoShape 27"/>
            <p:cNvSpPr>
              <a:spLocks noChangeArrowheads="1"/>
            </p:cNvSpPr>
            <p:nvPr/>
          </p:nvSpPr>
          <p:spPr bwMode="auto">
            <a:xfrm>
              <a:off x="555" y="1716"/>
              <a:ext cx="144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28"/>
            <p:cNvSpPr>
              <a:spLocks noChangeArrowheads="1"/>
            </p:cNvSpPr>
            <p:nvPr/>
          </p:nvSpPr>
          <p:spPr bwMode="auto">
            <a:xfrm>
              <a:off x="2814" y="2673"/>
              <a:ext cx="144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1" name="AutoShape 29"/>
            <p:cNvCxnSpPr>
              <a:cxnSpLocks noChangeShapeType="1"/>
              <a:stCxn id="29" idx="2"/>
              <a:endCxn id="30" idx="0"/>
            </p:cNvCxnSpPr>
            <p:nvPr/>
          </p:nvCxnSpPr>
          <p:spPr bwMode="auto">
            <a:xfrm>
              <a:off x="627" y="1812"/>
              <a:ext cx="2259" cy="861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2" name="AutoShape 30"/>
            <p:cNvSpPr>
              <a:spLocks noChangeArrowheads="1"/>
            </p:cNvSpPr>
            <p:nvPr/>
          </p:nvSpPr>
          <p:spPr bwMode="auto">
            <a:xfrm>
              <a:off x="2826" y="2772"/>
              <a:ext cx="480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31"/>
            <p:cNvSpPr>
              <a:spLocks noChangeArrowheads="1"/>
            </p:cNvSpPr>
            <p:nvPr/>
          </p:nvSpPr>
          <p:spPr bwMode="auto">
            <a:xfrm>
              <a:off x="4104" y="3636"/>
              <a:ext cx="480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4" name="AutoShape 32"/>
            <p:cNvCxnSpPr>
              <a:cxnSpLocks noChangeShapeType="1"/>
              <a:stCxn id="32" idx="2"/>
              <a:endCxn id="33" idx="0"/>
            </p:cNvCxnSpPr>
            <p:nvPr/>
          </p:nvCxnSpPr>
          <p:spPr bwMode="auto">
            <a:xfrm>
              <a:off x="3066" y="2868"/>
              <a:ext cx="1278" cy="768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5" name="AutoShape 33"/>
            <p:cNvSpPr>
              <a:spLocks noChangeArrowheads="1"/>
            </p:cNvSpPr>
            <p:nvPr/>
          </p:nvSpPr>
          <p:spPr bwMode="auto">
            <a:xfrm>
              <a:off x="1062" y="1812"/>
              <a:ext cx="240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34"/>
            <p:cNvSpPr>
              <a:spLocks noChangeArrowheads="1"/>
            </p:cNvSpPr>
            <p:nvPr/>
          </p:nvSpPr>
          <p:spPr bwMode="auto">
            <a:xfrm>
              <a:off x="2364" y="2676"/>
              <a:ext cx="240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35"/>
            <p:cNvCxnSpPr>
              <a:cxnSpLocks noChangeShapeType="1"/>
              <a:stCxn id="35" idx="2"/>
              <a:endCxn id="36" idx="0"/>
            </p:cNvCxnSpPr>
            <p:nvPr/>
          </p:nvCxnSpPr>
          <p:spPr bwMode="auto">
            <a:xfrm>
              <a:off x="1182" y="1908"/>
              <a:ext cx="1302" cy="768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8" name="AutoShape 36"/>
            <p:cNvSpPr>
              <a:spLocks noChangeArrowheads="1"/>
            </p:cNvSpPr>
            <p:nvPr/>
          </p:nvSpPr>
          <p:spPr bwMode="auto">
            <a:xfrm>
              <a:off x="549" y="1812"/>
              <a:ext cx="240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37"/>
            <p:cNvSpPr>
              <a:spLocks noChangeArrowheads="1"/>
            </p:cNvSpPr>
            <p:nvPr/>
          </p:nvSpPr>
          <p:spPr bwMode="auto">
            <a:xfrm>
              <a:off x="3300" y="2772"/>
              <a:ext cx="240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0" name="AutoShape 38"/>
            <p:cNvCxnSpPr>
              <a:cxnSpLocks noChangeShapeType="1"/>
              <a:stCxn id="38" idx="2"/>
              <a:endCxn id="39" idx="0"/>
            </p:cNvCxnSpPr>
            <p:nvPr/>
          </p:nvCxnSpPr>
          <p:spPr bwMode="auto">
            <a:xfrm>
              <a:off x="669" y="1908"/>
              <a:ext cx="2751" cy="864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1" name="AutoShape 39"/>
            <p:cNvSpPr>
              <a:spLocks noChangeArrowheads="1"/>
            </p:cNvSpPr>
            <p:nvPr/>
          </p:nvSpPr>
          <p:spPr bwMode="auto">
            <a:xfrm>
              <a:off x="3945" y="1425"/>
              <a:ext cx="192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40"/>
            <p:cNvSpPr>
              <a:spLocks noChangeArrowheads="1"/>
            </p:cNvSpPr>
            <p:nvPr/>
          </p:nvSpPr>
          <p:spPr bwMode="auto">
            <a:xfrm>
              <a:off x="2172" y="2676"/>
              <a:ext cx="192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3" name="AutoShape 41"/>
            <p:cNvCxnSpPr>
              <a:cxnSpLocks noChangeShapeType="1"/>
              <a:stCxn id="41" idx="2"/>
              <a:endCxn id="42" idx="0"/>
            </p:cNvCxnSpPr>
            <p:nvPr/>
          </p:nvCxnSpPr>
          <p:spPr bwMode="auto">
            <a:xfrm flipH="1">
              <a:off x="2268" y="1521"/>
              <a:ext cx="1773" cy="1155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4" name="AutoShape 42"/>
            <p:cNvSpPr>
              <a:spLocks noChangeArrowheads="1"/>
            </p:cNvSpPr>
            <p:nvPr/>
          </p:nvSpPr>
          <p:spPr bwMode="auto">
            <a:xfrm>
              <a:off x="525" y="1233"/>
              <a:ext cx="192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43"/>
            <p:cNvSpPr>
              <a:spLocks noChangeArrowheads="1"/>
            </p:cNvSpPr>
            <p:nvPr/>
          </p:nvSpPr>
          <p:spPr bwMode="auto">
            <a:xfrm>
              <a:off x="2160" y="2193"/>
              <a:ext cx="192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6" name="AutoShape 44"/>
            <p:cNvCxnSpPr>
              <a:cxnSpLocks noChangeShapeType="1"/>
              <a:stCxn id="44" idx="2"/>
              <a:endCxn id="45" idx="0"/>
            </p:cNvCxnSpPr>
            <p:nvPr/>
          </p:nvCxnSpPr>
          <p:spPr bwMode="auto">
            <a:xfrm>
              <a:off x="621" y="1329"/>
              <a:ext cx="1635" cy="864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7" name="AutoShape 45"/>
            <p:cNvSpPr>
              <a:spLocks noChangeArrowheads="1"/>
            </p:cNvSpPr>
            <p:nvPr/>
          </p:nvSpPr>
          <p:spPr bwMode="auto">
            <a:xfrm>
              <a:off x="546" y="1620"/>
              <a:ext cx="144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AutoShape 46"/>
            <p:cNvSpPr>
              <a:spLocks noChangeArrowheads="1"/>
            </p:cNvSpPr>
            <p:nvPr/>
          </p:nvSpPr>
          <p:spPr bwMode="auto">
            <a:xfrm>
              <a:off x="2436" y="2289"/>
              <a:ext cx="144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9" name="AutoShape 47"/>
            <p:cNvCxnSpPr>
              <a:cxnSpLocks noChangeShapeType="1"/>
              <a:stCxn id="47" idx="2"/>
              <a:endCxn id="48" idx="0"/>
            </p:cNvCxnSpPr>
            <p:nvPr/>
          </p:nvCxnSpPr>
          <p:spPr bwMode="auto">
            <a:xfrm>
              <a:off x="618" y="1716"/>
              <a:ext cx="1890" cy="573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0" name="AutoShape 48"/>
            <p:cNvSpPr>
              <a:spLocks noChangeArrowheads="1"/>
            </p:cNvSpPr>
            <p:nvPr/>
          </p:nvSpPr>
          <p:spPr bwMode="auto">
            <a:xfrm>
              <a:off x="2850" y="2388"/>
              <a:ext cx="144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49"/>
            <p:cNvSpPr>
              <a:spLocks noChangeArrowheads="1"/>
            </p:cNvSpPr>
            <p:nvPr/>
          </p:nvSpPr>
          <p:spPr bwMode="auto">
            <a:xfrm>
              <a:off x="4371" y="3444"/>
              <a:ext cx="144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2" name="AutoShape 50"/>
            <p:cNvCxnSpPr>
              <a:cxnSpLocks noChangeShapeType="1"/>
              <a:stCxn id="50" idx="2"/>
              <a:endCxn id="51" idx="0"/>
            </p:cNvCxnSpPr>
            <p:nvPr/>
          </p:nvCxnSpPr>
          <p:spPr bwMode="auto">
            <a:xfrm>
              <a:off x="2922" y="2484"/>
              <a:ext cx="1521" cy="960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3" name="AutoShape 51"/>
            <p:cNvSpPr>
              <a:spLocks noChangeArrowheads="1"/>
            </p:cNvSpPr>
            <p:nvPr/>
          </p:nvSpPr>
          <p:spPr bwMode="auto">
            <a:xfrm>
              <a:off x="533" y="1404"/>
              <a:ext cx="144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52"/>
            <p:cNvSpPr>
              <a:spLocks noChangeArrowheads="1"/>
            </p:cNvSpPr>
            <p:nvPr/>
          </p:nvSpPr>
          <p:spPr bwMode="auto">
            <a:xfrm>
              <a:off x="2196" y="2484"/>
              <a:ext cx="144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5" name="AutoShape 53"/>
            <p:cNvCxnSpPr>
              <a:cxnSpLocks noChangeShapeType="1"/>
              <a:stCxn id="53" idx="2"/>
              <a:endCxn id="54" idx="0"/>
            </p:cNvCxnSpPr>
            <p:nvPr/>
          </p:nvCxnSpPr>
          <p:spPr bwMode="auto">
            <a:xfrm>
              <a:off x="605" y="1500"/>
              <a:ext cx="1663" cy="984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6" name="AutoShape 54"/>
            <p:cNvSpPr>
              <a:spLocks noChangeArrowheads="1"/>
            </p:cNvSpPr>
            <p:nvPr/>
          </p:nvSpPr>
          <p:spPr bwMode="auto">
            <a:xfrm>
              <a:off x="3967" y="1233"/>
              <a:ext cx="960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FF0000"/>
                </a:solidFill>
                <a:latin typeface="Times New Roman" charset="0"/>
              </a:endParaRPr>
            </a:p>
          </p:txBody>
        </p:sp>
        <p:cxnSp>
          <p:nvCxnSpPr>
            <p:cNvPr id="57" name="AutoShape 55"/>
            <p:cNvCxnSpPr>
              <a:cxnSpLocks noChangeShapeType="1"/>
              <a:stCxn id="56" idx="2"/>
              <a:endCxn id="66" idx="0"/>
            </p:cNvCxnSpPr>
            <p:nvPr/>
          </p:nvCxnSpPr>
          <p:spPr bwMode="auto">
            <a:xfrm flipH="1">
              <a:off x="2312" y="1329"/>
              <a:ext cx="2135" cy="960"/>
            </a:xfrm>
            <a:prstGeom prst="straightConnector1">
              <a:avLst/>
            </a:prstGeom>
            <a:noFill/>
            <a:ln w="63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" name="AutoShape 56"/>
            <p:cNvCxnSpPr>
              <a:cxnSpLocks noChangeShapeType="1"/>
              <a:stCxn id="56" idx="2"/>
              <a:endCxn id="67" idx="0"/>
            </p:cNvCxnSpPr>
            <p:nvPr/>
          </p:nvCxnSpPr>
          <p:spPr bwMode="auto">
            <a:xfrm flipH="1">
              <a:off x="3120" y="1329"/>
              <a:ext cx="1327" cy="861"/>
            </a:xfrm>
            <a:prstGeom prst="straightConnector1">
              <a:avLst/>
            </a:prstGeom>
            <a:noFill/>
            <a:ln w="63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9" name="AutoShape 57"/>
            <p:cNvSpPr>
              <a:spLocks noChangeArrowheads="1"/>
            </p:cNvSpPr>
            <p:nvPr/>
          </p:nvSpPr>
          <p:spPr bwMode="auto">
            <a:xfrm>
              <a:off x="2784" y="2868"/>
              <a:ext cx="336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60" name="AutoShape 58"/>
            <p:cNvCxnSpPr>
              <a:cxnSpLocks noChangeShapeType="1"/>
              <a:stCxn id="61" idx="2"/>
              <a:endCxn id="59" idx="0"/>
            </p:cNvCxnSpPr>
            <p:nvPr/>
          </p:nvCxnSpPr>
          <p:spPr bwMode="auto">
            <a:xfrm>
              <a:off x="1280" y="1395"/>
              <a:ext cx="1672" cy="1473"/>
            </a:xfrm>
            <a:prstGeom prst="straightConnector1">
              <a:avLst/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1" name="AutoShape 59"/>
            <p:cNvSpPr>
              <a:spLocks noChangeArrowheads="1"/>
            </p:cNvSpPr>
            <p:nvPr/>
          </p:nvSpPr>
          <p:spPr bwMode="auto">
            <a:xfrm>
              <a:off x="1118" y="1299"/>
              <a:ext cx="324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60"/>
            <p:cNvSpPr>
              <a:spLocks noChangeArrowheads="1"/>
            </p:cNvSpPr>
            <p:nvPr/>
          </p:nvSpPr>
          <p:spPr bwMode="auto">
            <a:xfrm>
              <a:off x="2169" y="2772"/>
              <a:ext cx="273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AutoShape 61"/>
            <p:cNvSpPr>
              <a:spLocks noChangeArrowheads="1"/>
            </p:cNvSpPr>
            <p:nvPr/>
          </p:nvSpPr>
          <p:spPr bwMode="auto">
            <a:xfrm>
              <a:off x="549" y="1908"/>
              <a:ext cx="384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64" name="AutoShape 62"/>
            <p:cNvCxnSpPr>
              <a:cxnSpLocks noChangeShapeType="1"/>
              <a:stCxn id="63" idx="2"/>
              <a:endCxn id="62" idx="0"/>
            </p:cNvCxnSpPr>
            <p:nvPr/>
          </p:nvCxnSpPr>
          <p:spPr bwMode="auto">
            <a:xfrm>
              <a:off x="741" y="2004"/>
              <a:ext cx="1565" cy="768"/>
            </a:xfrm>
            <a:prstGeom prst="straightConnector1">
              <a:avLst/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" name="AutoShape 63"/>
            <p:cNvCxnSpPr>
              <a:cxnSpLocks noChangeShapeType="1"/>
              <a:stCxn id="63" idx="2"/>
              <a:endCxn id="24" idx="0"/>
            </p:cNvCxnSpPr>
            <p:nvPr/>
          </p:nvCxnSpPr>
          <p:spPr bwMode="auto">
            <a:xfrm>
              <a:off x="741" y="2004"/>
              <a:ext cx="2502" cy="672"/>
            </a:xfrm>
            <a:prstGeom prst="straightConnector1">
              <a:avLst/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6" name="AutoShape 64"/>
            <p:cNvSpPr>
              <a:spLocks noChangeArrowheads="1"/>
            </p:cNvSpPr>
            <p:nvPr/>
          </p:nvSpPr>
          <p:spPr bwMode="auto">
            <a:xfrm>
              <a:off x="2175" y="2289"/>
              <a:ext cx="273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AutoShape 65"/>
            <p:cNvSpPr>
              <a:spLocks noChangeArrowheads="1"/>
            </p:cNvSpPr>
            <p:nvPr/>
          </p:nvSpPr>
          <p:spPr bwMode="auto">
            <a:xfrm>
              <a:off x="2760" y="2190"/>
              <a:ext cx="720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66"/>
            <p:cNvSpPr>
              <a:spLocks noChangeArrowheads="1"/>
            </p:cNvSpPr>
            <p:nvPr/>
          </p:nvSpPr>
          <p:spPr bwMode="auto">
            <a:xfrm>
              <a:off x="3081" y="2481"/>
              <a:ext cx="288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AutoShape 67"/>
            <p:cNvSpPr>
              <a:spLocks noChangeArrowheads="1"/>
            </p:cNvSpPr>
            <p:nvPr/>
          </p:nvSpPr>
          <p:spPr bwMode="auto">
            <a:xfrm>
              <a:off x="1056" y="3537"/>
              <a:ext cx="279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AutoShape 68"/>
            <p:cNvSpPr>
              <a:spLocks noChangeArrowheads="1"/>
            </p:cNvSpPr>
            <p:nvPr/>
          </p:nvSpPr>
          <p:spPr bwMode="auto">
            <a:xfrm>
              <a:off x="4596" y="1521"/>
              <a:ext cx="96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71" name="AutoShape 69"/>
            <p:cNvCxnSpPr>
              <a:cxnSpLocks noChangeShapeType="1"/>
              <a:stCxn id="70" idx="2"/>
              <a:endCxn id="17" idx="0"/>
            </p:cNvCxnSpPr>
            <p:nvPr/>
          </p:nvCxnSpPr>
          <p:spPr bwMode="auto">
            <a:xfrm flipH="1">
              <a:off x="2478" y="1617"/>
              <a:ext cx="2166" cy="1155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447800"/>
            <a:ext cx="8052573" cy="4978099"/>
          </a:xfrm>
          <a:prstGeom prst="rect">
            <a:avLst/>
          </a:prstGeom>
        </p:spPr>
      </p:pic>
      <p:sp>
        <p:nvSpPr>
          <p:cNvPr id="73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74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389926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69850"/>
            <a:ext cx="6877050" cy="838200"/>
          </a:xfrm>
        </p:spPr>
        <p:txBody>
          <a:bodyPr/>
          <a:lstStyle/>
          <a:p>
            <a:pPr algn="l"/>
            <a:r>
              <a:rPr lang="en-US" sz="3600" dirty="0"/>
              <a:t>BLEU Tends to Predict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Human </a:t>
            </a:r>
            <a:r>
              <a:rPr lang="en-US" sz="3600" dirty="0"/>
              <a:t>Judgments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6096000"/>
            <a:ext cx="8640763" cy="209550"/>
          </a:xfrm>
        </p:spPr>
        <p:txBody>
          <a:bodyPr/>
          <a:lstStyle/>
          <a:p>
            <a:pPr marL="0" indent="0" algn="r">
              <a:buNone/>
            </a:pPr>
            <a:r>
              <a:rPr lang="en-US" sz="1400" dirty="0" smtClean="0"/>
              <a:t>Scores normalized to zero mean and unit variance - slide </a:t>
            </a:r>
            <a:r>
              <a:rPr lang="en-US" sz="1400" dirty="0"/>
              <a:t>from G. </a:t>
            </a:r>
            <a:r>
              <a:rPr lang="en-US" sz="1400" dirty="0" err="1"/>
              <a:t>Doddington</a:t>
            </a:r>
            <a:r>
              <a:rPr lang="en-US" sz="1400" dirty="0"/>
              <a:t> (NIST)</a:t>
            </a:r>
          </a:p>
          <a:p>
            <a:pPr marL="0" indent="0" algn="r">
              <a:buNone/>
            </a:pPr>
            <a:endParaRPr lang="en-US" sz="1400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2362200" y="1676400"/>
          <a:ext cx="4572000" cy="422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Worksheet" r:id="rId4" imgW="7920000" imgH="7323840" progId="Excel.Sheet.8">
                  <p:embed/>
                </p:oleObj>
              </mc:Choice>
              <mc:Fallback>
                <p:oleObj name="Worksheet" r:id="rId4" imgW="7920000" imgH="732384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676400"/>
                        <a:ext cx="4572000" cy="422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411595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Fun bits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524000"/>
            <a:ext cx="4167188" cy="485775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Early results from translating English into Russian and back to English:</a:t>
            </a:r>
          </a:p>
          <a:p>
            <a:r>
              <a:rPr lang="en-US" sz="2000" dirty="0"/>
              <a:t>The spirit is willing but the flesh is weak </a:t>
            </a:r>
          </a:p>
          <a:p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 smtClean="0"/>
              <a:t>The </a:t>
            </a:r>
            <a:r>
              <a:rPr lang="en-US" sz="2000" dirty="0"/>
              <a:t>vodka is good but the meat is </a:t>
            </a:r>
            <a:r>
              <a:rPr lang="en-US" sz="2000" dirty="0" smtClean="0"/>
              <a:t>rotten</a:t>
            </a:r>
            <a:br>
              <a:rPr lang="en-US" sz="2000" dirty="0" smtClean="0"/>
            </a:br>
            <a:endParaRPr lang="en-US" sz="2000" dirty="0"/>
          </a:p>
          <a:p>
            <a:r>
              <a:rPr lang="en-US" sz="2000" dirty="0" smtClean="0"/>
              <a:t>Out of sight, out of mind</a:t>
            </a:r>
          </a:p>
          <a:p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US" sz="2000" dirty="0" smtClean="0"/>
              <a:t>Invisible idiot</a:t>
            </a:r>
            <a:endParaRPr lang="en-US" sz="2000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57200"/>
            <a:ext cx="4572000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10000" y="3927175"/>
            <a:ext cx="4800600" cy="2702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5872"/>
          <a:stretch/>
        </p:blipFill>
        <p:spPr>
          <a:xfrm>
            <a:off x="615660" y="4876800"/>
            <a:ext cx="3118140" cy="1968500"/>
          </a:xfrm>
          <a:prstGeom prst="rect">
            <a:avLst/>
          </a:prstGeom>
        </p:spPr>
      </p:pic>
      <p:pic>
        <p:nvPicPr>
          <p:cNvPr id="20482" name="Picture 2" descr="ttp://echeck.org/wp-content/uploads/2017/10/Nothing-sucks-like-an-Electrolux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50" y="3952875"/>
            <a:ext cx="22288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36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Vector Representations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LSA, LDA, word2vec</a:t>
            </a:r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3429000" y="2209800"/>
            <a:ext cx="4724400" cy="2590800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coming up next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677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69850"/>
            <a:ext cx="6877050" cy="838200"/>
          </a:xfrm>
        </p:spPr>
        <p:txBody>
          <a:bodyPr/>
          <a:lstStyle/>
          <a:p>
            <a:pPr algn="l"/>
            <a:r>
              <a:rPr lang="en-US" sz="4000" dirty="0" smtClean="0"/>
              <a:t>Computing Translation Probabilities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Imagine that we want to translate from French (f) into English (e). </a:t>
            </a:r>
          </a:p>
          <a:p>
            <a:r>
              <a:rPr lang="en-US" sz="2400" dirty="0" smtClean="0"/>
              <a:t>Given </a:t>
            </a:r>
            <a:r>
              <a:rPr lang="en-US" sz="2400" dirty="0"/>
              <a:t>a parallel corpus we can estimate  </a:t>
            </a:r>
            <a:r>
              <a:rPr lang="en-US" sz="2400" i="1" dirty="0"/>
              <a:t>P(e | f</a:t>
            </a:r>
            <a:r>
              <a:rPr lang="en-US" sz="2400" i="1" dirty="0" smtClean="0"/>
              <a:t>). </a:t>
            </a:r>
            <a:r>
              <a:rPr lang="en-US" sz="2400" dirty="0"/>
              <a:t>The maximum likelihood estimation of </a:t>
            </a:r>
            <a:r>
              <a:rPr lang="en-US" sz="2400" i="1" dirty="0"/>
              <a:t>P(e | f) </a:t>
            </a:r>
            <a:r>
              <a:rPr lang="en-US" sz="2400" dirty="0"/>
              <a:t>is: </a:t>
            </a:r>
            <a:r>
              <a:rPr lang="en-US" sz="2400" i="1" dirty="0" err="1"/>
              <a:t>freq</a:t>
            </a:r>
            <a:r>
              <a:rPr lang="en-US" sz="2400" i="1" dirty="0"/>
              <a:t>(</a:t>
            </a:r>
            <a:r>
              <a:rPr lang="en-US" sz="2400" i="1" dirty="0" err="1"/>
              <a:t>e,f</a:t>
            </a:r>
            <a:r>
              <a:rPr lang="en-US" sz="2400" i="1" dirty="0"/>
              <a:t>)/</a:t>
            </a:r>
            <a:r>
              <a:rPr lang="en-US" sz="2400" i="1" dirty="0" err="1"/>
              <a:t>freq</a:t>
            </a:r>
            <a:r>
              <a:rPr lang="en-US" sz="2400" i="1" dirty="0"/>
              <a:t>(f)</a:t>
            </a:r>
          </a:p>
          <a:p>
            <a:r>
              <a:rPr lang="en-US" sz="2400" dirty="0"/>
              <a:t>Way too specific to get any reasonable </a:t>
            </a:r>
            <a:r>
              <a:rPr lang="en-US" sz="2400" dirty="0" smtClean="0"/>
              <a:t>frequencies when done on the basis of sentences, vast </a:t>
            </a:r>
            <a:r>
              <a:rPr lang="en-US" sz="2400" dirty="0"/>
              <a:t>majority of unseen data will have zero </a:t>
            </a:r>
            <a:r>
              <a:rPr lang="en-US" sz="2400" dirty="0" smtClean="0"/>
              <a:t>counts</a:t>
            </a:r>
            <a:endParaRPr lang="en-US" sz="2400" dirty="0"/>
          </a:p>
          <a:p>
            <a:r>
              <a:rPr lang="en-US" sz="2400" i="1" dirty="0"/>
              <a:t>P(e | f )</a:t>
            </a:r>
            <a:r>
              <a:rPr lang="en-US" sz="2400" dirty="0"/>
              <a:t> could be re-defined as:</a:t>
            </a:r>
          </a:p>
          <a:p>
            <a:pPr marL="0" indent="0">
              <a:buNone/>
            </a:pPr>
            <a:r>
              <a:rPr lang="en-US" sz="2400" dirty="0"/>
              <a:t>             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Problem: The English words maximizing </a:t>
            </a:r>
            <a:r>
              <a:rPr lang="en-US" sz="2400" dirty="0" smtClean="0"/>
              <a:t> </a:t>
            </a:r>
            <a:r>
              <a:rPr lang="en-US" sz="2400" i="1" dirty="0"/>
              <a:t>P(e | f ) </a:t>
            </a:r>
            <a:r>
              <a:rPr lang="en-US" sz="2400" dirty="0"/>
              <a:t>might not result in a readable sentence</a:t>
            </a: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83092"/>
              </p:ext>
            </p:extLst>
          </p:nvPr>
        </p:nvGraphicFramePr>
        <p:xfrm>
          <a:off x="3048000" y="4589463"/>
          <a:ext cx="3533775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3" imgW="1718640" imgH="411120" progId="Equation.3">
                  <p:embed/>
                </p:oleObj>
              </mc:Choice>
              <mc:Fallback>
                <p:oleObj name="Equation" r:id="rId3" imgW="1718640" imgH="411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589463"/>
                        <a:ext cx="3533775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87544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69850"/>
            <a:ext cx="6877050" cy="838200"/>
          </a:xfrm>
        </p:spPr>
        <p:txBody>
          <a:bodyPr/>
          <a:lstStyle/>
          <a:p>
            <a:pPr algn="l"/>
            <a:r>
              <a:rPr lang="en-US" dirty="0" smtClean="0"/>
              <a:t>Computing Translation Probabilities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can account for adequacy: each foreign word translates into its most likely English word</a:t>
            </a:r>
          </a:p>
          <a:p>
            <a:r>
              <a:rPr lang="en-US" sz="2400" dirty="0"/>
              <a:t>We cannot guarantee that this will result in a fluent English sentence</a:t>
            </a:r>
          </a:p>
          <a:p>
            <a:r>
              <a:rPr lang="en-US" sz="2400" dirty="0"/>
              <a:t>Solution: transform </a:t>
            </a:r>
            <a:r>
              <a:rPr lang="en-US" sz="2400" i="1" dirty="0"/>
              <a:t>P(e | f) </a:t>
            </a:r>
            <a:r>
              <a:rPr lang="en-US" sz="2400" dirty="0"/>
              <a:t>with Bayes’ </a:t>
            </a:r>
            <a:r>
              <a:rPr lang="en-US" sz="2400" dirty="0" smtClean="0"/>
              <a:t>rule: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i="1" dirty="0" smtClean="0"/>
              <a:t>P</a:t>
            </a:r>
            <a:r>
              <a:rPr lang="en-US" sz="2400" i="1" dirty="0"/>
              <a:t>(f | e) </a:t>
            </a:r>
            <a:r>
              <a:rPr lang="en-US" sz="2400" dirty="0"/>
              <a:t>accounts for adequacy</a:t>
            </a:r>
          </a:p>
          <a:p>
            <a:r>
              <a:rPr lang="en-US" sz="2400" i="1" dirty="0"/>
              <a:t>P(e) </a:t>
            </a:r>
            <a:r>
              <a:rPr lang="en-US" sz="2400" dirty="0"/>
              <a:t>accounts for fluency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636417"/>
              </p:ext>
            </p:extLst>
          </p:nvPr>
        </p:nvGraphicFramePr>
        <p:xfrm>
          <a:off x="1776413" y="3852423"/>
          <a:ext cx="256698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Equation" r:id="rId3" imgW="1490040" imgH="429480" progId="Equation.3">
                  <p:embed/>
                </p:oleObj>
              </mc:Choice>
              <mc:Fallback>
                <p:oleObj name="Equation" r:id="rId3" imgW="1490040" imgH="42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413" y="3852423"/>
                        <a:ext cx="2566987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343681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447800"/>
            <a:ext cx="8640763" cy="4789487"/>
          </a:xfrm>
        </p:spPr>
        <p:txBody>
          <a:bodyPr/>
          <a:lstStyle/>
          <a:p>
            <a:r>
              <a:rPr lang="en-US" sz="2400" dirty="0" smtClean="0"/>
              <a:t>SMT as a function e.g. </a:t>
            </a:r>
            <a:r>
              <a:rPr lang="en-US" sz="2400" dirty="0"/>
              <a:t>of </a:t>
            </a:r>
            <a:r>
              <a:rPr lang="en-US" sz="2400" dirty="0" smtClean="0"/>
              <a:t>French (f) → English (e)</a:t>
            </a:r>
          </a:p>
          <a:p>
            <a:r>
              <a:rPr lang="en-US" sz="2400" dirty="0" smtClean="0"/>
              <a:t>French is, in fact, English that was garbled by a noisy channel. </a:t>
            </a:r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69850"/>
            <a:ext cx="6877050" cy="838200"/>
          </a:xfrm>
        </p:spPr>
        <p:txBody>
          <a:bodyPr/>
          <a:lstStyle/>
          <a:p>
            <a:pPr algn="l"/>
            <a:r>
              <a:rPr lang="fi-FI" sz="3600" dirty="0" smtClean="0"/>
              <a:t>Statistical Machine </a:t>
            </a:r>
            <a:r>
              <a:rPr lang="fi-FI" sz="3600" dirty="0" err="1" smtClean="0"/>
              <a:t>Translation</a:t>
            </a:r>
            <a:r>
              <a:rPr lang="fi-FI" sz="3600" dirty="0" smtClean="0"/>
              <a:t> (SMT): The </a:t>
            </a:r>
            <a:r>
              <a:rPr lang="fi-FI" sz="3600" dirty="0" err="1" smtClean="0"/>
              <a:t>noisy</a:t>
            </a:r>
            <a:r>
              <a:rPr lang="fi-FI" sz="3600" dirty="0" smtClean="0"/>
              <a:t> </a:t>
            </a:r>
            <a:r>
              <a:rPr lang="fi-FI" sz="3600" dirty="0" err="1" smtClean="0"/>
              <a:t>channel</a:t>
            </a:r>
            <a:r>
              <a:rPr lang="fi-FI" sz="3600" dirty="0" smtClean="0"/>
              <a:t> </a:t>
            </a:r>
            <a:r>
              <a:rPr lang="fi-FI" sz="3600" dirty="0" err="1" smtClean="0"/>
              <a:t>model</a:t>
            </a:r>
            <a:endParaRPr lang="en-US" sz="3600" dirty="0"/>
          </a:p>
        </p:txBody>
      </p:sp>
      <p:pic>
        <p:nvPicPr>
          <p:cNvPr id="5" name="Picture 4" descr="noisychannel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45"/>
          <a:stretch/>
        </p:blipFill>
        <p:spPr bwMode="auto">
          <a:xfrm>
            <a:off x="1676400" y="4195577"/>
            <a:ext cx="5105400" cy="8336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698377"/>
              </p:ext>
            </p:extLst>
          </p:nvPr>
        </p:nvGraphicFramePr>
        <p:xfrm>
          <a:off x="1148715" y="5105400"/>
          <a:ext cx="159448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Equation" r:id="rId4" imgW="1170000" imgH="493560" progId="Equation.3">
                  <p:embed/>
                </p:oleObj>
              </mc:Choice>
              <mc:Fallback>
                <p:oleObj name="Equation" r:id="rId4" imgW="1170000" imgH="493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8715" y="5105400"/>
                        <a:ext cx="1594485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noisychann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91967"/>
            <a:ext cx="5105400" cy="27372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74654"/>
              </p:ext>
            </p:extLst>
          </p:nvPr>
        </p:nvGraphicFramePr>
        <p:xfrm>
          <a:off x="2882899" y="5130800"/>
          <a:ext cx="437515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Equation" r:id="rId6" imgW="3355200" imgH="493560" progId="Equation.3">
                  <p:embed/>
                </p:oleObj>
              </mc:Choice>
              <mc:Fallback>
                <p:oleObj name="Equation" r:id="rId6" imgW="3355200" imgH="493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899" y="5130800"/>
                        <a:ext cx="4375150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5292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69850"/>
            <a:ext cx="6877050" cy="838200"/>
          </a:xfrm>
        </p:spPr>
        <p:txBody>
          <a:bodyPr/>
          <a:lstStyle/>
          <a:p>
            <a:pPr algn="l"/>
            <a:r>
              <a:rPr lang="en-US" dirty="0"/>
              <a:t>Three Problems for Statistical MT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Language model</a:t>
            </a:r>
          </a:p>
          <a:p>
            <a:pPr lvl="1"/>
            <a:r>
              <a:rPr lang="en-US" sz="1800" dirty="0"/>
              <a:t>Given a target language string e, assigns P(e) by formula</a:t>
            </a:r>
          </a:p>
          <a:p>
            <a:pPr lvl="1"/>
            <a:r>
              <a:rPr lang="en-US" sz="1800" dirty="0"/>
              <a:t>good target language string </a:t>
            </a:r>
            <a:r>
              <a:rPr lang="en-US" sz="18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/>
              <a:t> </a:t>
            </a:r>
            <a:r>
              <a:rPr lang="en-US" sz="1800" dirty="0"/>
              <a:t>high P(e)</a:t>
            </a:r>
          </a:p>
          <a:p>
            <a:pPr lvl="1"/>
            <a:r>
              <a:rPr lang="en-US" sz="1800" dirty="0"/>
              <a:t>random word sequence </a:t>
            </a:r>
            <a:r>
              <a:rPr lang="en-US" sz="18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/>
              <a:t> </a:t>
            </a:r>
            <a:r>
              <a:rPr lang="en-US" sz="1800" dirty="0"/>
              <a:t>low P(e)</a:t>
            </a:r>
          </a:p>
          <a:p>
            <a:endParaRPr lang="en-US" sz="2000" dirty="0"/>
          </a:p>
          <a:p>
            <a:r>
              <a:rPr lang="en-US" sz="2000" dirty="0"/>
              <a:t>Translation model</a:t>
            </a:r>
          </a:p>
          <a:p>
            <a:pPr lvl="1"/>
            <a:r>
              <a:rPr lang="en-US" sz="1800" dirty="0"/>
              <a:t>Given a pair of strings &lt;</a:t>
            </a:r>
            <a:r>
              <a:rPr lang="en-US" sz="1800" dirty="0" err="1"/>
              <a:t>f,e</a:t>
            </a:r>
            <a:r>
              <a:rPr lang="en-US" sz="1800" dirty="0"/>
              <a:t>&gt;, assigns P(</a:t>
            </a:r>
            <a:r>
              <a:rPr lang="en-US" sz="1800" dirty="0" err="1"/>
              <a:t>f|e</a:t>
            </a:r>
            <a:r>
              <a:rPr lang="en-US" sz="1800" dirty="0"/>
              <a:t>) by formula</a:t>
            </a:r>
          </a:p>
          <a:p>
            <a:pPr lvl="1"/>
            <a:r>
              <a:rPr lang="en-US" sz="1800" dirty="0"/>
              <a:t>&lt;</a:t>
            </a:r>
            <a:r>
              <a:rPr lang="en-US" sz="1800" dirty="0" err="1"/>
              <a:t>f,e</a:t>
            </a:r>
            <a:r>
              <a:rPr lang="en-US" sz="1800" dirty="0"/>
              <a:t>&gt; look like translations </a:t>
            </a:r>
            <a:r>
              <a:rPr lang="en-US" sz="18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/>
              <a:t> </a:t>
            </a:r>
            <a:r>
              <a:rPr lang="en-US" sz="1800" dirty="0"/>
              <a:t>high P(</a:t>
            </a:r>
            <a:r>
              <a:rPr lang="en-US" sz="1800" dirty="0" err="1"/>
              <a:t>f|e</a:t>
            </a:r>
            <a:r>
              <a:rPr lang="en-US" sz="1800" dirty="0"/>
              <a:t>)</a:t>
            </a:r>
          </a:p>
          <a:p>
            <a:pPr lvl="1"/>
            <a:r>
              <a:rPr lang="en-US" sz="1800" dirty="0"/>
              <a:t>&lt;</a:t>
            </a:r>
            <a:r>
              <a:rPr lang="en-US" sz="1800" dirty="0" err="1"/>
              <a:t>f,e</a:t>
            </a:r>
            <a:r>
              <a:rPr lang="en-US" sz="1800" dirty="0"/>
              <a:t>&gt; don’t look like translations 	</a:t>
            </a:r>
            <a:r>
              <a:rPr lang="en-US" sz="18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800" dirty="0" smtClean="0"/>
              <a:t> </a:t>
            </a:r>
            <a:r>
              <a:rPr lang="en-US" sz="1800" dirty="0"/>
              <a:t>low P(</a:t>
            </a:r>
            <a:r>
              <a:rPr lang="en-US" sz="1800" dirty="0" err="1"/>
              <a:t>f|e</a:t>
            </a:r>
            <a:r>
              <a:rPr lang="en-US" sz="1800" dirty="0"/>
              <a:t>)</a:t>
            </a:r>
          </a:p>
          <a:p>
            <a:endParaRPr lang="en-US" sz="2000" dirty="0"/>
          </a:p>
          <a:p>
            <a:r>
              <a:rPr lang="en-US" sz="2000" dirty="0"/>
              <a:t>Decoding algorithm</a:t>
            </a:r>
          </a:p>
          <a:p>
            <a:pPr lvl="1"/>
            <a:r>
              <a:rPr lang="en-US" sz="1800" dirty="0"/>
              <a:t>Given a language model, a translation model, and a new sentence f: find translation e maximizing P(e</a:t>
            </a:r>
            <a:r>
              <a:rPr lang="en-US" sz="1800" dirty="0" smtClean="0"/>
              <a:t>)</a:t>
            </a:r>
            <a:r>
              <a:rPr lang="en-US" sz="18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1800" dirty="0" smtClean="0"/>
              <a:t>P</a:t>
            </a:r>
            <a:r>
              <a:rPr lang="en-US" sz="1800" dirty="0"/>
              <a:t>(</a:t>
            </a:r>
            <a:r>
              <a:rPr lang="en-US" sz="1800" dirty="0" err="1"/>
              <a:t>f|e</a:t>
            </a:r>
            <a:r>
              <a:rPr lang="en-US" sz="1800" dirty="0"/>
              <a:t>)</a:t>
            </a:r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04.11.18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83554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50800">
          <a:solidFill>
            <a:schemeClr val="bg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4666</TotalTime>
  <Words>3969</Words>
  <Application>Microsoft Macintosh PowerPoint</Application>
  <PresentationFormat>On-screen Show (4:3)</PresentationFormat>
  <Paragraphs>676</Paragraphs>
  <Slides>50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Calibri</vt:lpstr>
      <vt:lpstr>Courier New</vt:lpstr>
      <vt:lpstr>Lucida Grande</vt:lpstr>
      <vt:lpstr>ＭＳ Ｐゴシック</vt:lpstr>
      <vt:lpstr>TheSans UHH Bold</vt:lpstr>
      <vt:lpstr>TheSans UHH Bold Caps</vt:lpstr>
      <vt:lpstr>TheSans UHH Regular</vt:lpstr>
      <vt:lpstr>Times New Roman</vt:lpstr>
      <vt:lpstr>Wingdings</vt:lpstr>
      <vt:lpstr>Arial</vt:lpstr>
      <vt:lpstr>Office-Design</vt:lpstr>
      <vt:lpstr>Equation</vt:lpstr>
      <vt:lpstr>Worksheet</vt:lpstr>
      <vt:lpstr>Statistical Machine Translation</vt:lpstr>
      <vt:lpstr>Rule-based vs. Statistical  Machine Translation (MT)</vt:lpstr>
      <vt:lpstr>The Machine Translation Pyramid</vt:lpstr>
      <vt:lpstr>Parallel Corpus: Training resource for MT</vt:lpstr>
      <vt:lpstr>Fun bits</vt:lpstr>
      <vt:lpstr>Computing Translation Probabilities</vt:lpstr>
      <vt:lpstr>Computing Translation Probabilities</vt:lpstr>
      <vt:lpstr>Statistical Machine Translation (SMT): The noisy channel model</vt:lpstr>
      <vt:lpstr>Three Problems for Statistical MT</vt:lpstr>
      <vt:lpstr>Language Modeling: P(e)</vt:lpstr>
      <vt:lpstr>Translation Modeling: P(f|e)</vt:lpstr>
      <vt:lpstr>Alignment Examples</vt:lpstr>
      <vt:lpstr>IBM Models 1-5 </vt:lpstr>
      <vt:lpstr>IBM Models</vt:lpstr>
      <vt:lpstr>Translation steps in IBM  models: generative view</vt:lpstr>
      <vt:lpstr>IBM Model 1</vt:lpstr>
      <vt:lpstr>IBM Model 1</vt:lpstr>
      <vt:lpstr>Computing Model 1 Parameters</vt:lpstr>
      <vt:lpstr>IBM Model 1 example</vt:lpstr>
      <vt:lpstr>IBM Model 1 example</vt:lpstr>
      <vt:lpstr>IBM Model 1 example</vt:lpstr>
      <vt:lpstr>IBM Model 1 example:  Probs after Iteration 2</vt:lpstr>
      <vt:lpstr>From Model 1 to Model 3</vt:lpstr>
      <vt:lpstr>Fertility</vt:lpstr>
      <vt:lpstr>Neighborhood of an alignment</vt:lpstr>
      <vt:lpstr>Deficiency: Leaky model!</vt:lpstr>
      <vt:lpstr>Limitations of IBM models (1-5)</vt:lpstr>
      <vt:lpstr>Phrase-Based Statistical MT</vt:lpstr>
      <vt:lpstr>Word Alignment Induced Phrases</vt:lpstr>
      <vt:lpstr>Alignment templates: from words to phrases</vt:lpstr>
      <vt:lpstr>How to learn the phrase translation table?</vt:lpstr>
      <vt:lpstr>Consistent with Word Alignment</vt:lpstr>
      <vt:lpstr>Word Alignment Induced Phrases</vt:lpstr>
      <vt:lpstr>Advantages of  Phrase-based SMT</vt:lpstr>
      <vt:lpstr>Decoding</vt:lpstr>
      <vt:lpstr>Space of Translations</vt:lpstr>
      <vt:lpstr>Stack Decoding</vt:lpstr>
      <vt:lpstr>Search Heuristic</vt:lpstr>
      <vt:lpstr>Estimating the future cost</vt:lpstr>
      <vt:lpstr>Beam Search</vt:lpstr>
      <vt:lpstr>Multistack decoding</vt:lpstr>
      <vt:lpstr>Directions in SMT</vt:lpstr>
      <vt:lpstr>Sequence to Sequence Neural MT</vt:lpstr>
      <vt:lpstr>Advantages of Neural MT</vt:lpstr>
      <vt:lpstr>MT Evaluation</vt:lpstr>
      <vt:lpstr>BLEU Evaluation Metric</vt:lpstr>
      <vt:lpstr>BLEU Evaluation Metric</vt:lpstr>
      <vt:lpstr>Multiple reference translations</vt:lpstr>
      <vt:lpstr>BLEU Tends to Predict  Human Judgments </vt:lpstr>
      <vt:lpstr>Dense Vector Representations</vt:lpstr>
    </vt:vector>
  </TitlesOfParts>
  <Company>blum design und kommunikation GmbH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Eike Hilgendorff</dc:creator>
  <cp:lastModifiedBy>Microsoft Office User</cp:lastModifiedBy>
  <cp:revision>188</cp:revision>
  <dcterms:created xsi:type="dcterms:W3CDTF">2016-03-24T14:49:53Z</dcterms:created>
  <dcterms:modified xsi:type="dcterms:W3CDTF">2018-11-04T14:14:01Z</dcterms:modified>
</cp:coreProperties>
</file>